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1" r:id="rId34"/>
    <p:sldId id="292" r:id="rId35"/>
    <p:sldId id="293" r:id="rId36"/>
    <p:sldId id="294" r:id="rId37"/>
    <p:sldId id="295" r:id="rId38"/>
    <p:sldId id="296" r:id="rId39"/>
    <p:sldId id="297" r:id="rId40"/>
    <p:sldId id="298" r:id="rId41"/>
    <p:sldId id="299" r:id="rId42"/>
    <p:sldId id="300"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20" r:id="rId61"/>
    <p:sldId id="319" r:id="rId62"/>
    <p:sldId id="321" r:id="rId63"/>
    <p:sldId id="322" r:id="rId64"/>
    <p:sldId id="324" r:id="rId65"/>
    <p:sldId id="323"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ru-RU"/>
              <a:t>Образец заголовка</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C8AC5048-3A6D-4EE4-ACA5-689ADBF66A71}" type="datetimeFigureOut">
              <a:rPr lang="ru-RU" smtClean="0"/>
              <a:t>23.01.2023</a:t>
            </a:fld>
            <a:endParaRPr lang="ru-RU"/>
          </a:p>
        </p:txBody>
      </p:sp>
      <p:sp>
        <p:nvSpPr>
          <p:cNvPr id="5" name="Footer Placeholder 4"/>
          <p:cNvSpPr>
            <a:spLocks noGrp="1"/>
          </p:cNvSpPr>
          <p:nvPr>
            <p:ph type="ftr" sz="quarter" idx="11"/>
          </p:nvPr>
        </p:nvSpPr>
        <p:spPr/>
        <p:txBody>
          <a:bodyPr/>
          <a:lstStyle/>
          <a:p>
            <a:endParaRPr lang="ru-RU"/>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ECD7141-4A70-4DFC-9DE9-45DA5CC70B38}" type="slidenum">
              <a:rPr lang="ru-RU" smtClean="0"/>
              <a:t>‹#›</a:t>
            </a:fld>
            <a:endParaRPr lang="ru-RU"/>
          </a:p>
        </p:txBody>
      </p:sp>
    </p:spTree>
    <p:extLst>
      <p:ext uri="{BB962C8B-B14F-4D97-AF65-F5344CB8AC3E}">
        <p14:creationId xmlns:p14="http://schemas.microsoft.com/office/powerpoint/2010/main" val="1171963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ru-RU"/>
              <a:t>Образец заголовка</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C8AC5048-3A6D-4EE4-ACA5-689ADBF66A71}" type="datetimeFigureOut">
              <a:rPr lang="ru-RU" smtClean="0"/>
              <a:t>23.01.2023</a:t>
            </a:fld>
            <a:endParaRPr lang="ru-RU"/>
          </a:p>
        </p:txBody>
      </p:sp>
      <p:sp>
        <p:nvSpPr>
          <p:cNvPr id="5" name="Footer Placeholder 4"/>
          <p:cNvSpPr>
            <a:spLocks noGrp="1"/>
          </p:cNvSpPr>
          <p:nvPr>
            <p:ph type="ftr" sz="quarter" idx="11"/>
          </p:nvPr>
        </p:nvSpPr>
        <p:spPr/>
        <p:txBody>
          <a:bodyPr/>
          <a:lstStyle/>
          <a:p>
            <a:endParaRPr lang="ru-RU"/>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ECD7141-4A70-4DFC-9DE9-45DA5CC70B38}" type="slidenum">
              <a:rPr lang="ru-RU" smtClean="0"/>
              <a:t>‹#›</a:t>
            </a:fld>
            <a:endParaRPr lang="ru-RU"/>
          </a:p>
        </p:txBody>
      </p:sp>
    </p:spTree>
    <p:extLst>
      <p:ext uri="{BB962C8B-B14F-4D97-AF65-F5344CB8AC3E}">
        <p14:creationId xmlns:p14="http://schemas.microsoft.com/office/powerpoint/2010/main" val="1549469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ru-RU"/>
              <a:t>Образец заголовка</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C8AC5048-3A6D-4EE4-ACA5-689ADBF66A71}" type="datetimeFigureOut">
              <a:rPr lang="ru-RU" smtClean="0"/>
              <a:t>23.01.2023</a:t>
            </a:fld>
            <a:endParaRPr lang="ru-RU"/>
          </a:p>
        </p:txBody>
      </p:sp>
      <p:sp>
        <p:nvSpPr>
          <p:cNvPr id="5" name="Footer Placeholder 4"/>
          <p:cNvSpPr>
            <a:spLocks noGrp="1"/>
          </p:cNvSpPr>
          <p:nvPr>
            <p:ph type="ftr" sz="quarter" idx="11"/>
          </p:nvPr>
        </p:nvSpPr>
        <p:spPr/>
        <p:txBody>
          <a:bodyPr/>
          <a:lstStyle/>
          <a:p>
            <a:endParaRPr lang="ru-RU"/>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ECD7141-4A70-4DFC-9DE9-45DA5CC70B38}" type="slidenum">
              <a:rPr lang="ru-RU" smtClean="0"/>
              <a:t>‹#›</a:t>
            </a:fld>
            <a:endParaRPr lang="ru-RU"/>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49659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ru-RU"/>
              <a:t>Образец заголовка</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C8AC5048-3A6D-4EE4-ACA5-689ADBF66A71}" type="datetimeFigureOut">
              <a:rPr lang="ru-RU" smtClean="0"/>
              <a:t>23.01.2023</a:t>
            </a:fld>
            <a:endParaRPr lang="ru-RU"/>
          </a:p>
        </p:txBody>
      </p:sp>
      <p:sp>
        <p:nvSpPr>
          <p:cNvPr id="6" name="Footer Placeholder 5"/>
          <p:cNvSpPr>
            <a:spLocks noGrp="1"/>
          </p:cNvSpPr>
          <p:nvPr>
            <p:ph type="ftr" sz="quarter" idx="11"/>
          </p:nvPr>
        </p:nvSpPr>
        <p:spPr/>
        <p:txBody>
          <a:bodyPr/>
          <a:lstStyle/>
          <a:p>
            <a:endParaRPr lang="ru-RU"/>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ECD7141-4A70-4DFC-9DE9-45DA5CC70B38}" type="slidenum">
              <a:rPr lang="ru-RU" smtClean="0"/>
              <a:t>‹#›</a:t>
            </a:fld>
            <a:endParaRPr lang="ru-RU"/>
          </a:p>
        </p:txBody>
      </p:sp>
    </p:spTree>
    <p:extLst>
      <p:ext uri="{BB962C8B-B14F-4D97-AF65-F5344CB8AC3E}">
        <p14:creationId xmlns:p14="http://schemas.microsoft.com/office/powerpoint/2010/main" val="1573155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ru-RU"/>
              <a:t>Образец заголовка</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C8AC5048-3A6D-4EE4-ACA5-689ADBF66A71}" type="datetimeFigureOut">
              <a:rPr lang="ru-RU" smtClean="0"/>
              <a:t>23.01.2023</a:t>
            </a:fld>
            <a:endParaRPr lang="ru-RU"/>
          </a:p>
        </p:txBody>
      </p:sp>
      <p:sp>
        <p:nvSpPr>
          <p:cNvPr id="6" name="Footer Placeholder 5"/>
          <p:cNvSpPr>
            <a:spLocks noGrp="1"/>
          </p:cNvSpPr>
          <p:nvPr>
            <p:ph type="ftr" sz="quarter" idx="11"/>
          </p:nvPr>
        </p:nvSpPr>
        <p:spPr/>
        <p:txBody>
          <a:bodyPr/>
          <a:lstStyle/>
          <a:p>
            <a:endParaRPr lang="ru-RU"/>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ECD7141-4A70-4DFC-9DE9-45DA5CC70B38}" type="slidenum">
              <a:rPr lang="ru-RU" smtClean="0"/>
              <a:t>‹#›</a:t>
            </a:fld>
            <a:endParaRPr lang="ru-RU"/>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39494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ru-RU"/>
              <a:t>Образец заголовка</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C8AC5048-3A6D-4EE4-ACA5-689ADBF66A71}" type="datetimeFigureOut">
              <a:rPr lang="ru-RU" smtClean="0"/>
              <a:t>23.01.2023</a:t>
            </a:fld>
            <a:endParaRPr lang="ru-RU"/>
          </a:p>
        </p:txBody>
      </p:sp>
      <p:sp>
        <p:nvSpPr>
          <p:cNvPr id="6" name="Footer Placeholder 5"/>
          <p:cNvSpPr>
            <a:spLocks noGrp="1"/>
          </p:cNvSpPr>
          <p:nvPr>
            <p:ph type="ftr" sz="quarter" idx="11"/>
          </p:nvPr>
        </p:nvSpPr>
        <p:spPr/>
        <p:txBody>
          <a:bodyPr/>
          <a:lstStyle/>
          <a:p>
            <a:endParaRPr lang="ru-RU"/>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ECD7141-4A70-4DFC-9DE9-45DA5CC70B38}" type="slidenum">
              <a:rPr lang="ru-RU" smtClean="0"/>
              <a:t>‹#›</a:t>
            </a:fld>
            <a:endParaRPr lang="ru-RU"/>
          </a:p>
        </p:txBody>
      </p:sp>
    </p:spTree>
    <p:extLst>
      <p:ext uri="{BB962C8B-B14F-4D97-AF65-F5344CB8AC3E}">
        <p14:creationId xmlns:p14="http://schemas.microsoft.com/office/powerpoint/2010/main" val="628808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C8AC5048-3A6D-4EE4-ACA5-689ADBF66A71}" type="datetimeFigureOut">
              <a:rPr lang="ru-RU" smtClean="0"/>
              <a:t>23.01.2023</a:t>
            </a:fld>
            <a:endParaRPr lang="ru-RU"/>
          </a:p>
        </p:txBody>
      </p:sp>
      <p:sp>
        <p:nvSpPr>
          <p:cNvPr id="5" name="Footer Placeholder 4"/>
          <p:cNvSpPr>
            <a:spLocks noGrp="1"/>
          </p:cNvSpPr>
          <p:nvPr>
            <p:ph type="ftr" sz="quarter" idx="11"/>
          </p:nvPr>
        </p:nvSpPr>
        <p:spPr/>
        <p:txBody>
          <a:bodyPr/>
          <a:lstStyle/>
          <a:p>
            <a:endParaRPr lang="ru-RU"/>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ECD7141-4A70-4DFC-9DE9-45DA5CC70B38}" type="slidenum">
              <a:rPr lang="ru-RU" smtClean="0"/>
              <a:t>‹#›</a:t>
            </a:fld>
            <a:endParaRPr lang="ru-RU"/>
          </a:p>
        </p:txBody>
      </p:sp>
    </p:spTree>
    <p:extLst>
      <p:ext uri="{BB962C8B-B14F-4D97-AF65-F5344CB8AC3E}">
        <p14:creationId xmlns:p14="http://schemas.microsoft.com/office/powerpoint/2010/main" val="1515117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C8AC5048-3A6D-4EE4-ACA5-689ADBF66A71}" type="datetimeFigureOut">
              <a:rPr lang="ru-RU" smtClean="0"/>
              <a:t>23.01.2023</a:t>
            </a:fld>
            <a:endParaRPr lang="ru-RU"/>
          </a:p>
        </p:txBody>
      </p:sp>
      <p:sp>
        <p:nvSpPr>
          <p:cNvPr id="5" name="Footer Placeholder 4"/>
          <p:cNvSpPr>
            <a:spLocks noGrp="1"/>
          </p:cNvSpPr>
          <p:nvPr>
            <p:ph type="ftr" sz="quarter" idx="11"/>
          </p:nvPr>
        </p:nvSpPr>
        <p:spPr/>
        <p:txBody>
          <a:bodyPr/>
          <a:lstStyle/>
          <a:p>
            <a:endParaRPr lang="ru-RU"/>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ECD7141-4A70-4DFC-9DE9-45DA5CC70B38}" type="slidenum">
              <a:rPr lang="ru-RU" smtClean="0"/>
              <a:t>‹#›</a:t>
            </a:fld>
            <a:endParaRPr lang="ru-RU"/>
          </a:p>
        </p:txBody>
      </p:sp>
    </p:spTree>
    <p:extLst>
      <p:ext uri="{BB962C8B-B14F-4D97-AF65-F5344CB8AC3E}">
        <p14:creationId xmlns:p14="http://schemas.microsoft.com/office/powerpoint/2010/main" val="3631588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ru-RU"/>
              <a:t>Образец заголовка</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C8AC5048-3A6D-4EE4-ACA5-689ADBF66A71}" type="datetimeFigureOut">
              <a:rPr lang="ru-RU" smtClean="0"/>
              <a:t>23.01.2023</a:t>
            </a:fld>
            <a:endParaRPr lang="ru-RU"/>
          </a:p>
        </p:txBody>
      </p:sp>
      <p:sp>
        <p:nvSpPr>
          <p:cNvPr id="5" name="Footer Placeholder 4"/>
          <p:cNvSpPr>
            <a:spLocks noGrp="1"/>
          </p:cNvSpPr>
          <p:nvPr>
            <p:ph type="ftr" sz="quarter" idx="11"/>
          </p:nvPr>
        </p:nvSpPr>
        <p:spPr/>
        <p:txBody>
          <a:bodyPr/>
          <a:lstStyle/>
          <a:p>
            <a:endParaRPr lang="ru-RU"/>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ECD7141-4A70-4DFC-9DE9-45DA5CC70B38}" type="slidenum">
              <a:rPr lang="ru-RU" smtClean="0"/>
              <a:t>‹#›</a:t>
            </a:fld>
            <a:endParaRPr lang="ru-RU"/>
          </a:p>
        </p:txBody>
      </p:sp>
    </p:spTree>
    <p:extLst>
      <p:ext uri="{BB962C8B-B14F-4D97-AF65-F5344CB8AC3E}">
        <p14:creationId xmlns:p14="http://schemas.microsoft.com/office/powerpoint/2010/main" val="394372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C8AC5048-3A6D-4EE4-ACA5-689ADBF66A71}" type="datetimeFigureOut">
              <a:rPr lang="ru-RU" smtClean="0"/>
              <a:t>23.01.2023</a:t>
            </a:fld>
            <a:endParaRPr lang="ru-RU"/>
          </a:p>
        </p:txBody>
      </p:sp>
      <p:sp>
        <p:nvSpPr>
          <p:cNvPr id="5" name="Footer Placeholder 4"/>
          <p:cNvSpPr>
            <a:spLocks noGrp="1"/>
          </p:cNvSpPr>
          <p:nvPr>
            <p:ph type="ftr" sz="quarter" idx="11"/>
          </p:nvPr>
        </p:nvSpPr>
        <p:spPr/>
        <p:txBody>
          <a:bodyPr/>
          <a:lstStyle/>
          <a:p>
            <a:endParaRPr lang="ru-RU"/>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ECD7141-4A70-4DFC-9DE9-45DA5CC70B38}" type="slidenum">
              <a:rPr lang="ru-RU" smtClean="0"/>
              <a:t>‹#›</a:t>
            </a:fld>
            <a:endParaRPr lang="ru-RU"/>
          </a:p>
        </p:txBody>
      </p:sp>
    </p:spTree>
    <p:extLst>
      <p:ext uri="{BB962C8B-B14F-4D97-AF65-F5344CB8AC3E}">
        <p14:creationId xmlns:p14="http://schemas.microsoft.com/office/powerpoint/2010/main" val="1781145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C8AC5048-3A6D-4EE4-ACA5-689ADBF66A71}" type="datetimeFigureOut">
              <a:rPr lang="ru-RU" smtClean="0"/>
              <a:t>23.01.2023</a:t>
            </a:fld>
            <a:endParaRPr lang="ru-RU"/>
          </a:p>
        </p:txBody>
      </p:sp>
      <p:sp>
        <p:nvSpPr>
          <p:cNvPr id="6" name="Footer Placeholder 5"/>
          <p:cNvSpPr>
            <a:spLocks noGrp="1"/>
          </p:cNvSpPr>
          <p:nvPr>
            <p:ph type="ftr" sz="quarter" idx="11"/>
          </p:nvPr>
        </p:nvSpPr>
        <p:spPr/>
        <p:txBody>
          <a:bodyPr/>
          <a:lstStyle/>
          <a:p>
            <a:endParaRPr lang="ru-RU"/>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ECD7141-4A70-4DFC-9DE9-45DA5CC70B38}" type="slidenum">
              <a:rPr lang="ru-RU" smtClean="0"/>
              <a:t>‹#›</a:t>
            </a:fld>
            <a:endParaRPr lang="ru-RU"/>
          </a:p>
        </p:txBody>
      </p:sp>
    </p:spTree>
    <p:extLst>
      <p:ext uri="{BB962C8B-B14F-4D97-AF65-F5344CB8AC3E}">
        <p14:creationId xmlns:p14="http://schemas.microsoft.com/office/powerpoint/2010/main" val="3175497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C8AC5048-3A6D-4EE4-ACA5-689ADBF66A71}" type="datetimeFigureOut">
              <a:rPr lang="ru-RU" smtClean="0"/>
              <a:t>23.01.2023</a:t>
            </a:fld>
            <a:endParaRPr lang="ru-RU"/>
          </a:p>
        </p:txBody>
      </p:sp>
      <p:sp>
        <p:nvSpPr>
          <p:cNvPr id="8" name="Footer Placeholder 7"/>
          <p:cNvSpPr>
            <a:spLocks noGrp="1"/>
          </p:cNvSpPr>
          <p:nvPr>
            <p:ph type="ftr" sz="quarter" idx="11"/>
          </p:nvPr>
        </p:nvSpPr>
        <p:spPr/>
        <p:txBody>
          <a:bodyPr/>
          <a:lstStyle/>
          <a:p>
            <a:endParaRPr lang="ru-RU"/>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ECD7141-4A70-4DFC-9DE9-45DA5CC70B38}" type="slidenum">
              <a:rPr lang="ru-RU" smtClean="0"/>
              <a:t>‹#›</a:t>
            </a:fld>
            <a:endParaRPr lang="ru-RU"/>
          </a:p>
        </p:txBody>
      </p:sp>
    </p:spTree>
    <p:extLst>
      <p:ext uri="{BB962C8B-B14F-4D97-AF65-F5344CB8AC3E}">
        <p14:creationId xmlns:p14="http://schemas.microsoft.com/office/powerpoint/2010/main" val="2742711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C8AC5048-3A6D-4EE4-ACA5-689ADBF66A71}" type="datetimeFigureOut">
              <a:rPr lang="ru-RU" smtClean="0"/>
              <a:t>23.01.2023</a:t>
            </a:fld>
            <a:endParaRPr lang="ru-RU"/>
          </a:p>
        </p:txBody>
      </p:sp>
      <p:sp>
        <p:nvSpPr>
          <p:cNvPr id="4" name="Footer Placeholder 3"/>
          <p:cNvSpPr>
            <a:spLocks noGrp="1"/>
          </p:cNvSpPr>
          <p:nvPr>
            <p:ph type="ftr" sz="quarter" idx="11"/>
          </p:nvPr>
        </p:nvSpPr>
        <p:spPr/>
        <p:txBody>
          <a:bodyPr/>
          <a:lstStyle/>
          <a:p>
            <a:endParaRPr lang="ru-RU"/>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ECD7141-4A70-4DFC-9DE9-45DA5CC70B38}" type="slidenum">
              <a:rPr lang="ru-RU" smtClean="0"/>
              <a:t>‹#›</a:t>
            </a:fld>
            <a:endParaRPr lang="ru-RU"/>
          </a:p>
        </p:txBody>
      </p:sp>
    </p:spTree>
    <p:extLst>
      <p:ext uri="{BB962C8B-B14F-4D97-AF65-F5344CB8AC3E}">
        <p14:creationId xmlns:p14="http://schemas.microsoft.com/office/powerpoint/2010/main" val="2907422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AC5048-3A6D-4EE4-ACA5-689ADBF66A71}" type="datetimeFigureOut">
              <a:rPr lang="ru-RU" smtClean="0"/>
              <a:t>23.01.2023</a:t>
            </a:fld>
            <a:endParaRPr lang="ru-RU"/>
          </a:p>
        </p:txBody>
      </p:sp>
      <p:sp>
        <p:nvSpPr>
          <p:cNvPr id="3" name="Footer Placeholder 2"/>
          <p:cNvSpPr>
            <a:spLocks noGrp="1"/>
          </p:cNvSpPr>
          <p:nvPr>
            <p:ph type="ftr" sz="quarter" idx="11"/>
          </p:nvPr>
        </p:nvSpPr>
        <p:spPr/>
        <p:txBody>
          <a:bodyPr/>
          <a:lstStyle/>
          <a:p>
            <a:endParaRPr lang="ru-RU"/>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ECD7141-4A70-4DFC-9DE9-45DA5CC70B38}" type="slidenum">
              <a:rPr lang="ru-RU" smtClean="0"/>
              <a:t>‹#›</a:t>
            </a:fld>
            <a:endParaRPr lang="ru-RU"/>
          </a:p>
        </p:txBody>
      </p:sp>
    </p:spTree>
    <p:extLst>
      <p:ext uri="{BB962C8B-B14F-4D97-AF65-F5344CB8AC3E}">
        <p14:creationId xmlns:p14="http://schemas.microsoft.com/office/powerpoint/2010/main" val="2080250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ru-RU"/>
              <a:t>Образец заголовка</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C8AC5048-3A6D-4EE4-ACA5-689ADBF66A71}" type="datetimeFigureOut">
              <a:rPr lang="ru-RU" smtClean="0"/>
              <a:t>23.01.2023</a:t>
            </a:fld>
            <a:endParaRPr lang="ru-RU"/>
          </a:p>
        </p:txBody>
      </p:sp>
      <p:sp>
        <p:nvSpPr>
          <p:cNvPr id="6" name="Footer Placeholder 5"/>
          <p:cNvSpPr>
            <a:spLocks noGrp="1"/>
          </p:cNvSpPr>
          <p:nvPr>
            <p:ph type="ftr" sz="quarter" idx="11"/>
          </p:nvPr>
        </p:nvSpPr>
        <p:spPr/>
        <p:txBody>
          <a:bodyPr/>
          <a:lstStyle/>
          <a:p>
            <a:endParaRPr lang="ru-RU"/>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ECD7141-4A70-4DFC-9DE9-45DA5CC70B38}" type="slidenum">
              <a:rPr lang="ru-RU" smtClean="0"/>
              <a:t>‹#›</a:t>
            </a:fld>
            <a:endParaRPr lang="ru-RU"/>
          </a:p>
        </p:txBody>
      </p:sp>
    </p:spTree>
    <p:extLst>
      <p:ext uri="{BB962C8B-B14F-4D97-AF65-F5344CB8AC3E}">
        <p14:creationId xmlns:p14="http://schemas.microsoft.com/office/powerpoint/2010/main" val="1972406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C8AC5048-3A6D-4EE4-ACA5-689ADBF66A71}" type="datetimeFigureOut">
              <a:rPr lang="ru-RU" smtClean="0"/>
              <a:t>23.01.2023</a:t>
            </a:fld>
            <a:endParaRPr lang="ru-RU"/>
          </a:p>
        </p:txBody>
      </p:sp>
      <p:sp>
        <p:nvSpPr>
          <p:cNvPr id="6" name="Footer Placeholder 5"/>
          <p:cNvSpPr>
            <a:spLocks noGrp="1"/>
          </p:cNvSpPr>
          <p:nvPr>
            <p:ph type="ftr" sz="quarter" idx="11"/>
          </p:nvPr>
        </p:nvSpPr>
        <p:spPr/>
        <p:txBody>
          <a:bodyPr/>
          <a:lstStyle/>
          <a:p>
            <a:endParaRPr lang="ru-RU"/>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ECD7141-4A70-4DFC-9DE9-45DA5CC70B38}" type="slidenum">
              <a:rPr lang="ru-RU" smtClean="0"/>
              <a:t>‹#›</a:t>
            </a:fld>
            <a:endParaRPr lang="ru-RU"/>
          </a:p>
        </p:txBody>
      </p:sp>
    </p:spTree>
    <p:extLst>
      <p:ext uri="{BB962C8B-B14F-4D97-AF65-F5344CB8AC3E}">
        <p14:creationId xmlns:p14="http://schemas.microsoft.com/office/powerpoint/2010/main" val="3088237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8AC5048-3A6D-4EE4-ACA5-689ADBF66A71}" type="datetimeFigureOut">
              <a:rPr lang="ru-RU" smtClean="0"/>
              <a:t>23.01.2023</a:t>
            </a:fld>
            <a:endParaRPr lang="ru-RU"/>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ECD7141-4A70-4DFC-9DE9-45DA5CC70B38}" type="slidenum">
              <a:rPr lang="ru-RU" smtClean="0"/>
              <a:t>‹#›</a:t>
            </a:fld>
            <a:endParaRPr lang="ru-RU"/>
          </a:p>
        </p:txBody>
      </p:sp>
    </p:spTree>
    <p:extLst>
      <p:ext uri="{BB962C8B-B14F-4D97-AF65-F5344CB8AC3E}">
        <p14:creationId xmlns:p14="http://schemas.microsoft.com/office/powerpoint/2010/main" val="29741173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7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7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64.png"/><Relationship Id="rId16"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77.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image" Target="../media/image79.png"/><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AB922C-A6A0-C527-B1A2-2CDB91A0A052}"/>
              </a:ext>
            </a:extLst>
          </p:cNvPr>
          <p:cNvSpPr>
            <a:spLocks noGrp="1"/>
          </p:cNvSpPr>
          <p:nvPr>
            <p:ph type="ctrTitle"/>
          </p:nvPr>
        </p:nvSpPr>
        <p:spPr>
          <a:xfrm>
            <a:off x="2427288" y="2009775"/>
            <a:ext cx="8915399" cy="2262781"/>
          </a:xfrm>
        </p:spPr>
        <p:txBody>
          <a:bodyPr/>
          <a:lstStyle/>
          <a:p>
            <a:pPr algn="ctr"/>
            <a:r>
              <a:rPr lang="ru-RU" sz="2400" b="1" kern="0" dirty="0">
                <a:solidFill>
                  <a:schemeClr val="tx1"/>
                </a:solidFill>
                <a:effectLst/>
                <a:ea typeface="Times New Roman" panose="02020603050405020304" pitchFamily="18" charset="0"/>
                <a:cs typeface="Times New Roman" panose="02020603050405020304" pitchFamily="18" charset="0"/>
              </a:rPr>
              <a:t>ВИЗУАЛИЗАЦИЯ СТАТИСТИЧЕСКИХ ДАННЫХ В ОБЛАСТИ УГОЛОВНОГО И УГОЛОВНО-ПРОЦЕССУАЛЬНОГО ПРАВА В </a:t>
            </a:r>
            <a:r>
              <a:rPr lang="en-US" sz="2400" b="1" kern="0" dirty="0">
                <a:solidFill>
                  <a:schemeClr val="tx1"/>
                </a:solidFill>
                <a:effectLst/>
                <a:ea typeface="Times New Roman" panose="02020603050405020304" pitchFamily="18" charset="0"/>
                <a:cs typeface="Times New Roman" panose="02020603050405020304" pitchFamily="18" charset="0"/>
              </a:rPr>
              <a:t>MICROSOFT POWER BI</a:t>
            </a:r>
            <a:br>
              <a:rPr lang="ru-RU"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ru-RU" dirty="0"/>
          </a:p>
        </p:txBody>
      </p:sp>
      <p:sp>
        <p:nvSpPr>
          <p:cNvPr id="3" name="Подзаголовок 2">
            <a:extLst>
              <a:ext uri="{FF2B5EF4-FFF2-40B4-BE49-F238E27FC236}">
                <a16:creationId xmlns:a16="http://schemas.microsoft.com/office/drawing/2014/main" id="{91D3F8F7-F164-709B-79C7-085DF6D4E973}"/>
              </a:ext>
            </a:extLst>
          </p:cNvPr>
          <p:cNvSpPr>
            <a:spLocks noGrp="1"/>
          </p:cNvSpPr>
          <p:nvPr>
            <p:ph type="subTitle" idx="1"/>
          </p:nvPr>
        </p:nvSpPr>
        <p:spPr>
          <a:xfrm>
            <a:off x="2427288" y="4548779"/>
            <a:ext cx="8915399" cy="1126283"/>
          </a:xfrm>
        </p:spPr>
        <p:txBody>
          <a:bodyPr>
            <a:normAutofit/>
          </a:bodyPr>
          <a:lstStyle/>
          <a:p>
            <a:pPr algn="ctr"/>
            <a:r>
              <a:rPr lang="ru-RU" sz="2000" dirty="0">
                <a:solidFill>
                  <a:schemeClr val="tx1"/>
                </a:solidFill>
                <a:cs typeface="Times New Roman" panose="02020603050405020304" pitchFamily="18" charset="0"/>
              </a:rPr>
              <a:t>Выполнил</a:t>
            </a:r>
            <a:r>
              <a:rPr lang="en-US" sz="2000" dirty="0">
                <a:solidFill>
                  <a:schemeClr val="tx1"/>
                </a:solidFill>
                <a:cs typeface="Times New Roman" panose="02020603050405020304" pitchFamily="18" charset="0"/>
              </a:rPr>
              <a:t>:</a:t>
            </a:r>
            <a:endParaRPr lang="ru-RU" sz="2000" dirty="0">
              <a:solidFill>
                <a:schemeClr val="tx1"/>
              </a:solidFill>
              <a:cs typeface="Times New Roman" panose="02020603050405020304" pitchFamily="18" charset="0"/>
            </a:endParaRPr>
          </a:p>
          <a:p>
            <a:pPr algn="ctr"/>
            <a:r>
              <a:rPr lang="ru-RU" sz="2000" dirty="0">
                <a:solidFill>
                  <a:schemeClr val="tx1"/>
                </a:solidFill>
                <a:cs typeface="Times New Roman" panose="02020603050405020304" pitchFamily="18" charset="0"/>
              </a:rPr>
              <a:t>Соболев Максим Игоревич</a:t>
            </a:r>
          </a:p>
        </p:txBody>
      </p:sp>
    </p:spTree>
    <p:extLst>
      <p:ext uri="{BB962C8B-B14F-4D97-AF65-F5344CB8AC3E}">
        <p14:creationId xmlns:p14="http://schemas.microsoft.com/office/powerpoint/2010/main" val="2686448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184ED26-0B1F-E89E-4AA0-2B191B346D06}"/>
              </a:ext>
            </a:extLst>
          </p:cNvPr>
          <p:cNvSpPr>
            <a:spLocks noGrp="1"/>
          </p:cNvSpPr>
          <p:nvPr>
            <p:ph idx="1"/>
          </p:nvPr>
        </p:nvSpPr>
        <p:spPr>
          <a:xfrm>
            <a:off x="2551112" y="2219325"/>
            <a:ext cx="8915400" cy="3777622"/>
          </a:xfrm>
        </p:spPr>
        <p:txBody>
          <a:bodyPr/>
          <a:lstStyle/>
          <a:p>
            <a:pPr indent="0" algn="just">
              <a:lnSpc>
                <a:spcPct val="150000"/>
              </a:lnSpc>
              <a:buNone/>
            </a:pPr>
            <a:r>
              <a:rPr lang="ru-RU" sz="1400" b="1" dirty="0">
                <a:solidFill>
                  <a:schemeClr val="tx1"/>
                </a:solidFill>
                <a:effectLst/>
                <a:ea typeface="Calibri" panose="020F0502020204030204" pitchFamily="34" charset="0"/>
                <a:cs typeface="Times New Roman" panose="02020603050405020304" pitchFamily="18" charset="0"/>
              </a:rPr>
              <a:t>5.</a:t>
            </a:r>
            <a:r>
              <a:rPr lang="ru-RU" sz="1400" dirty="0">
                <a:solidFill>
                  <a:schemeClr val="tx1"/>
                </a:solidFill>
                <a:effectLst/>
                <a:ea typeface="Calibri" panose="020F0502020204030204" pitchFamily="34" charset="0"/>
                <a:cs typeface="Times New Roman" panose="02020603050405020304" pitchFamily="18" charset="0"/>
              </a:rPr>
              <a:t>	Вкладка </a:t>
            </a:r>
            <a:r>
              <a:rPr lang="ru-RU" sz="1400" b="1" dirty="0">
                <a:solidFill>
                  <a:schemeClr val="tx1"/>
                </a:solidFill>
                <a:effectLst/>
                <a:ea typeface="Calibri" panose="020F0502020204030204" pitchFamily="34" charset="0"/>
                <a:cs typeface="Times New Roman" panose="02020603050405020304" pitchFamily="18" charset="0"/>
              </a:rPr>
              <a:t>«Инструменты»</a:t>
            </a:r>
            <a:r>
              <a:rPr lang="ru-RU" sz="1400" dirty="0">
                <a:solidFill>
                  <a:schemeClr val="tx1"/>
                </a:solidFill>
                <a:effectLst/>
                <a:ea typeface="Calibri" panose="020F0502020204030204" pitchFamily="34" charset="0"/>
                <a:cs typeface="Times New Roman" panose="02020603050405020304" pitchFamily="18" charset="0"/>
              </a:rPr>
              <a:t> предоставит пользователю доступ к диагностике </a:t>
            </a:r>
            <a:r>
              <a:rPr lang="en-US" sz="1400" dirty="0">
                <a:solidFill>
                  <a:schemeClr val="tx1"/>
                </a:solidFill>
                <a:effectLst/>
                <a:ea typeface="Calibri" panose="020F0502020204030204" pitchFamily="34" charset="0"/>
                <a:cs typeface="Times New Roman" panose="02020603050405020304" pitchFamily="18" charset="0"/>
              </a:rPr>
              <a:t>Power BI</a:t>
            </a:r>
            <a:r>
              <a:rPr lang="ru-RU" sz="1400" dirty="0">
                <a:solidFill>
                  <a:schemeClr val="tx1"/>
                </a:solidFill>
                <a:effectLst/>
                <a:ea typeface="Calibri" panose="020F0502020204030204" pitchFamily="34" charset="0"/>
                <a:cs typeface="Times New Roman" panose="02020603050405020304" pitchFamily="18" charset="0"/>
              </a:rPr>
              <a:t>.</a:t>
            </a:r>
          </a:p>
          <a:p>
            <a:pPr indent="0" algn="just">
              <a:lnSpc>
                <a:spcPct val="150000"/>
              </a:lnSpc>
              <a:buNone/>
            </a:pPr>
            <a:r>
              <a:rPr lang="ru-RU" sz="1400" dirty="0">
                <a:solidFill>
                  <a:schemeClr val="tx1"/>
                </a:solidFill>
                <a:effectLst/>
                <a:ea typeface="Calibri" panose="020F0502020204030204" pitchFamily="34" charset="0"/>
                <a:cs typeface="Times New Roman" panose="02020603050405020304" pitchFamily="18" charset="0"/>
              </a:rPr>
              <a:t>При каждом запуске диагностики Power </a:t>
            </a:r>
            <a:r>
              <a:rPr lang="ru-RU" sz="1400" dirty="0" err="1">
                <a:solidFill>
                  <a:schemeClr val="tx1"/>
                </a:solidFill>
                <a:effectLst/>
                <a:ea typeface="Calibri" panose="020F0502020204030204" pitchFamily="34" charset="0"/>
                <a:cs typeface="Times New Roman" panose="02020603050405020304" pitchFamily="18" charset="0"/>
              </a:rPr>
              <a:t>Query</a:t>
            </a:r>
            <a:r>
              <a:rPr lang="ru-RU" sz="1400" dirty="0">
                <a:solidFill>
                  <a:schemeClr val="tx1"/>
                </a:solidFill>
                <a:effectLst/>
                <a:ea typeface="Calibri" panose="020F0502020204030204" pitchFamily="34" charset="0"/>
                <a:cs typeface="Times New Roman" panose="02020603050405020304" pitchFamily="18" charset="0"/>
              </a:rPr>
              <a:t> начинает трассировку любых оценок, которые вызовет пользователь. При выборе функции</a:t>
            </a:r>
            <a:r>
              <a:rPr lang="ru-RU" sz="1400" b="1" dirty="0">
                <a:solidFill>
                  <a:schemeClr val="tx1"/>
                </a:solidFill>
                <a:effectLst/>
                <a:ea typeface="Calibri" panose="020F0502020204030204" pitchFamily="34" charset="0"/>
                <a:cs typeface="Times New Roman" panose="02020603050405020304" pitchFamily="18" charset="0"/>
              </a:rPr>
              <a:t> «Диагностика шага</a:t>
            </a:r>
            <a:r>
              <a:rPr lang="ru-RU" sz="1400" dirty="0">
                <a:solidFill>
                  <a:schemeClr val="tx1"/>
                </a:solidFill>
                <a:effectLst/>
                <a:ea typeface="Calibri" panose="020F0502020204030204" pitchFamily="34" charset="0"/>
                <a:cs typeface="Times New Roman" panose="02020603050405020304" pitchFamily="18" charset="0"/>
              </a:rPr>
              <a:t>» Power </a:t>
            </a:r>
            <a:r>
              <a:rPr lang="ru-RU" sz="1400" dirty="0" err="1">
                <a:solidFill>
                  <a:schemeClr val="tx1"/>
                </a:solidFill>
                <a:effectLst/>
                <a:ea typeface="Calibri" panose="020F0502020204030204" pitchFamily="34" charset="0"/>
                <a:cs typeface="Times New Roman" panose="02020603050405020304" pitchFamily="18" charset="0"/>
              </a:rPr>
              <a:t>Query</a:t>
            </a:r>
            <a:r>
              <a:rPr lang="ru-RU" sz="1400" dirty="0">
                <a:solidFill>
                  <a:schemeClr val="tx1"/>
                </a:solidFill>
                <a:effectLst/>
                <a:ea typeface="Calibri" panose="020F0502020204030204" pitchFamily="34" charset="0"/>
                <a:cs typeface="Times New Roman" panose="02020603050405020304" pitchFamily="18" charset="0"/>
              </a:rPr>
              <a:t> выполняет специальную оценку только выполняемого пользователем шага.</a:t>
            </a:r>
          </a:p>
          <a:p>
            <a:pPr indent="0" algn="just">
              <a:lnSpc>
                <a:spcPct val="150000"/>
              </a:lnSpc>
              <a:buNone/>
            </a:pPr>
            <a:endParaRPr lang="ru-RU" dirty="0">
              <a:solidFill>
                <a:schemeClr val="tx1"/>
              </a:solidFill>
            </a:endParaRPr>
          </a:p>
        </p:txBody>
      </p:sp>
    </p:spTree>
    <p:extLst>
      <p:ext uri="{BB962C8B-B14F-4D97-AF65-F5344CB8AC3E}">
        <p14:creationId xmlns:p14="http://schemas.microsoft.com/office/powerpoint/2010/main" val="3905304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184ED26-0B1F-E89E-4AA0-2B191B346D06}"/>
              </a:ext>
            </a:extLst>
          </p:cNvPr>
          <p:cNvSpPr>
            <a:spLocks noGrp="1"/>
          </p:cNvSpPr>
          <p:nvPr>
            <p:ph idx="1"/>
          </p:nvPr>
        </p:nvSpPr>
        <p:spPr>
          <a:xfrm>
            <a:off x="2541587" y="2543175"/>
            <a:ext cx="8915400" cy="1524000"/>
          </a:xfrm>
        </p:spPr>
        <p:txBody>
          <a:bodyPr/>
          <a:lstStyle/>
          <a:p>
            <a:pPr indent="0" algn="just">
              <a:lnSpc>
                <a:spcPct val="150000"/>
              </a:lnSpc>
              <a:buNone/>
            </a:pPr>
            <a:r>
              <a:rPr lang="ru-RU" sz="1400" b="1" dirty="0">
                <a:solidFill>
                  <a:schemeClr val="tx1"/>
                </a:solidFill>
                <a:effectLst/>
                <a:ea typeface="Calibri" panose="020F0502020204030204" pitchFamily="34" charset="0"/>
                <a:cs typeface="Times New Roman" panose="02020603050405020304" pitchFamily="18" charset="0"/>
              </a:rPr>
              <a:t>6.	</a:t>
            </a:r>
            <a:r>
              <a:rPr lang="ru-RU" sz="1400" dirty="0">
                <a:solidFill>
                  <a:schemeClr val="tx1"/>
                </a:solidFill>
                <a:effectLst/>
                <a:ea typeface="Calibri" panose="020F0502020204030204" pitchFamily="34" charset="0"/>
                <a:cs typeface="Times New Roman" panose="02020603050405020304" pitchFamily="18" charset="0"/>
              </a:rPr>
              <a:t>Вкладка </a:t>
            </a:r>
            <a:r>
              <a:rPr lang="ru-RU" sz="1400" b="1" dirty="0">
                <a:solidFill>
                  <a:schemeClr val="tx1"/>
                </a:solidFill>
                <a:effectLst/>
                <a:ea typeface="Calibri" panose="020F0502020204030204" pitchFamily="34" charset="0"/>
                <a:cs typeface="Times New Roman" panose="02020603050405020304" pitchFamily="18" charset="0"/>
              </a:rPr>
              <a:t>«Справка»</a:t>
            </a:r>
            <a:r>
              <a:rPr lang="ru-RU" sz="1400" dirty="0">
                <a:solidFill>
                  <a:schemeClr val="tx1"/>
                </a:solidFill>
                <a:effectLst/>
                <a:ea typeface="Calibri" panose="020F0502020204030204" pitchFamily="34" charset="0"/>
                <a:cs typeface="Times New Roman" panose="02020603050405020304" pitchFamily="18" charset="0"/>
              </a:rPr>
              <a:t> предоставляет возможность обратиться к учебным материалам, документации </a:t>
            </a:r>
            <a:r>
              <a:rPr lang="en-US" sz="1400" dirty="0">
                <a:solidFill>
                  <a:schemeClr val="tx1"/>
                </a:solidFill>
                <a:effectLst/>
                <a:ea typeface="Calibri" panose="020F0502020204030204" pitchFamily="34" charset="0"/>
                <a:cs typeface="Times New Roman" panose="02020603050405020304" pitchFamily="18" charset="0"/>
              </a:rPr>
              <a:t>Power BI</a:t>
            </a:r>
            <a:r>
              <a:rPr lang="ru-RU" sz="1400" dirty="0">
                <a:solidFill>
                  <a:schemeClr val="tx1"/>
                </a:solidFill>
                <a:effectLst/>
                <a:ea typeface="Calibri" panose="020F0502020204030204" pitchFamily="34" charset="0"/>
                <a:cs typeface="Times New Roman" panose="02020603050405020304" pitchFamily="18" charset="0"/>
              </a:rPr>
              <a:t>, а также блогу о программе и основной информации о ней. </a:t>
            </a:r>
          </a:p>
          <a:p>
            <a:pPr indent="0" algn="just">
              <a:lnSpc>
                <a:spcPct val="150000"/>
              </a:lnSpc>
              <a:buNone/>
            </a:pPr>
            <a:endParaRPr lang="ru-RU" dirty="0">
              <a:solidFill>
                <a:schemeClr val="tx1"/>
              </a:solidFill>
            </a:endParaRPr>
          </a:p>
        </p:txBody>
      </p:sp>
    </p:spTree>
    <p:extLst>
      <p:ext uri="{BB962C8B-B14F-4D97-AF65-F5344CB8AC3E}">
        <p14:creationId xmlns:p14="http://schemas.microsoft.com/office/powerpoint/2010/main" val="4064864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184ED26-0B1F-E89E-4AA0-2B191B346D06}"/>
              </a:ext>
            </a:extLst>
          </p:cNvPr>
          <p:cNvSpPr>
            <a:spLocks noGrp="1"/>
          </p:cNvSpPr>
          <p:nvPr>
            <p:ph idx="1"/>
          </p:nvPr>
        </p:nvSpPr>
        <p:spPr>
          <a:xfrm>
            <a:off x="2551112" y="704851"/>
            <a:ext cx="8915400" cy="5781674"/>
          </a:xfrm>
        </p:spPr>
        <p:txBody>
          <a:bodyPr>
            <a:normAutofit/>
          </a:bodyPr>
          <a:lstStyle/>
          <a:p>
            <a:pPr indent="0" algn="just">
              <a:lnSpc>
                <a:spcPct val="150000"/>
              </a:lnSpc>
              <a:buNone/>
            </a:pPr>
            <a:r>
              <a:rPr lang="ru-RU" sz="1400" dirty="0">
                <a:solidFill>
                  <a:schemeClr val="tx1"/>
                </a:solidFill>
                <a:effectLst/>
                <a:ea typeface="Calibri" panose="020F0502020204030204" pitchFamily="34" charset="0"/>
                <a:cs typeface="Times New Roman" panose="02020603050405020304" pitchFamily="18" charset="0"/>
              </a:rPr>
              <a:t>В левой области («</a:t>
            </a:r>
            <a:r>
              <a:rPr lang="ru-RU" sz="1400" b="1" dirty="0">
                <a:solidFill>
                  <a:schemeClr val="tx1"/>
                </a:solidFill>
                <a:effectLst/>
                <a:ea typeface="Calibri" panose="020F0502020204030204" pitchFamily="34" charset="0"/>
                <a:cs typeface="Times New Roman" panose="02020603050405020304" pitchFamily="18" charset="0"/>
              </a:rPr>
              <a:t>Запросы»</a:t>
            </a:r>
            <a:r>
              <a:rPr lang="ru-RU" sz="1400" dirty="0">
                <a:solidFill>
                  <a:schemeClr val="tx1"/>
                </a:solidFill>
                <a:effectLst/>
                <a:ea typeface="Calibri" panose="020F0502020204030204" pitchFamily="34" charset="0"/>
                <a:cs typeface="Times New Roman" panose="02020603050405020304" pitchFamily="18" charset="0"/>
              </a:rPr>
              <a:t>) отображается число активных запросов, а также имя запроса. При выборе запроса в левой области его данные отображаются в центральной области, где их можно формировать и преобразовывать в соответствии со своими потребностями. </a:t>
            </a:r>
          </a:p>
          <a:p>
            <a:pPr indent="0" algn="just">
              <a:lnSpc>
                <a:spcPct val="150000"/>
              </a:lnSpc>
              <a:buNone/>
            </a:pPr>
            <a:r>
              <a:rPr lang="ru-RU" sz="1400" dirty="0">
                <a:solidFill>
                  <a:schemeClr val="tx1"/>
                </a:solidFill>
                <a:effectLst/>
                <a:ea typeface="Calibri" panose="020F0502020204030204" pitchFamily="34" charset="0"/>
                <a:cs typeface="Times New Roman" panose="02020603050405020304" pitchFamily="18" charset="0"/>
              </a:rPr>
              <a:t>В правой области (</a:t>
            </a:r>
            <a:r>
              <a:rPr lang="ru-RU" sz="1400" b="1" dirty="0">
                <a:solidFill>
                  <a:schemeClr val="tx1"/>
                </a:solidFill>
                <a:effectLst/>
                <a:ea typeface="Calibri" panose="020F0502020204030204" pitchFamily="34" charset="0"/>
                <a:cs typeface="Times New Roman" panose="02020603050405020304" pitchFamily="18" charset="0"/>
              </a:rPr>
              <a:t>«Параметры запроса» - «Примененные шаги»</a:t>
            </a:r>
            <a:r>
              <a:rPr lang="ru-RU" sz="1400" dirty="0">
                <a:solidFill>
                  <a:schemeClr val="tx1"/>
                </a:solidFill>
                <a:effectLst/>
                <a:ea typeface="Calibri" panose="020F0502020204030204" pitchFamily="34" charset="0"/>
                <a:cs typeface="Times New Roman" panose="02020603050405020304" pitchFamily="18" charset="0"/>
              </a:rPr>
              <a:t>) отображаются все действия, совершенные в результате выполнения запроса. К примеру, если мы захотим удалить из столбца все дубликаты и пустые строки, выбрав соответствующие функции, то они непременно отобразятся в примененных шагах запроса, откуда, при необходимости, мы можем их удалить и тем самым обнулить результат выполнения ранее выбранной функции. В этой же области можно переименовывать действия или упорядочивать их по своему усмотрению. </a:t>
            </a:r>
          </a:p>
          <a:p>
            <a:pPr indent="0" algn="just">
              <a:lnSpc>
                <a:spcPct val="150000"/>
              </a:lnSpc>
              <a:buNone/>
            </a:pPr>
            <a:r>
              <a:rPr lang="ru-RU" sz="1400" b="1" dirty="0">
                <a:solidFill>
                  <a:schemeClr val="tx1"/>
                </a:solidFill>
                <a:effectLst/>
                <a:ea typeface="Calibri" panose="020F0502020204030204" pitchFamily="34" charset="0"/>
                <a:cs typeface="Times New Roman" panose="02020603050405020304" pitchFamily="18" charset="0"/>
              </a:rPr>
              <a:t>Важно помнить, что базовые данные не меняются. </a:t>
            </a:r>
            <a:r>
              <a:rPr lang="ru-RU" sz="1400" dirty="0">
                <a:solidFill>
                  <a:schemeClr val="tx1"/>
                </a:solidFill>
                <a:effectLst/>
                <a:ea typeface="Calibri" panose="020F0502020204030204" pitchFamily="34" charset="0"/>
                <a:cs typeface="Times New Roman" panose="02020603050405020304" pitchFamily="18" charset="0"/>
              </a:rPr>
              <a:t>Вместо этого редактор Power </a:t>
            </a:r>
            <a:r>
              <a:rPr lang="ru-RU" sz="1400" dirty="0" err="1">
                <a:solidFill>
                  <a:schemeClr val="tx1"/>
                </a:solidFill>
                <a:effectLst/>
                <a:ea typeface="Calibri" panose="020F0502020204030204" pitchFamily="34" charset="0"/>
                <a:cs typeface="Times New Roman" panose="02020603050405020304" pitchFamily="18" charset="0"/>
              </a:rPr>
              <a:t>Query</a:t>
            </a:r>
            <a:r>
              <a:rPr lang="ru-RU" sz="1400" dirty="0">
                <a:solidFill>
                  <a:schemeClr val="tx1"/>
                </a:solidFill>
                <a:effectLst/>
                <a:ea typeface="Calibri" panose="020F0502020204030204" pitchFamily="34" charset="0"/>
                <a:cs typeface="Times New Roman" panose="02020603050405020304" pitchFamily="18" charset="0"/>
              </a:rPr>
              <a:t> настраивает и формирует представление данных. Он также формирует и корректирует представление любого взаимодействия с базовыми данными, которое происходит на основе сформированного и измененного представления данных в Power </a:t>
            </a:r>
            <a:r>
              <a:rPr lang="ru-RU" sz="1400" dirty="0" err="1">
                <a:solidFill>
                  <a:schemeClr val="tx1"/>
                </a:solidFill>
                <a:effectLst/>
                <a:ea typeface="Calibri" panose="020F0502020204030204" pitchFamily="34" charset="0"/>
                <a:cs typeface="Times New Roman" panose="02020603050405020304" pitchFamily="18" charset="0"/>
              </a:rPr>
              <a:t>Query</a:t>
            </a:r>
            <a:r>
              <a:rPr lang="ru-RU" sz="1400" dirty="0">
                <a:solidFill>
                  <a:schemeClr val="tx1"/>
                </a:solidFill>
                <a:effectLst/>
                <a:ea typeface="Calibri" panose="020F0502020204030204" pitchFamily="34" charset="0"/>
                <a:cs typeface="Times New Roman" panose="02020603050405020304" pitchFamily="18" charset="0"/>
              </a:rPr>
              <a:t>.</a:t>
            </a:r>
          </a:p>
          <a:p>
            <a:pPr indent="0" algn="just">
              <a:lnSpc>
                <a:spcPct val="150000"/>
              </a:lnSpc>
              <a:buNone/>
            </a:pPr>
            <a:r>
              <a:rPr lang="ru-RU" sz="1400" dirty="0">
                <a:solidFill>
                  <a:schemeClr val="tx1"/>
                </a:solidFill>
                <a:effectLst/>
                <a:ea typeface="Calibri" panose="020F0502020204030204" pitchFamily="34" charset="0"/>
                <a:cs typeface="Times New Roman" panose="02020603050405020304" pitchFamily="18" charset="0"/>
              </a:rPr>
              <a:t>После того, как данные готовы для работы, необходимо вернуться во вкладку «Главная» и нажать кнопку </a:t>
            </a:r>
            <a:r>
              <a:rPr lang="ru-RU" sz="1400" b="1" dirty="0">
                <a:solidFill>
                  <a:schemeClr val="tx1"/>
                </a:solidFill>
                <a:effectLst/>
                <a:ea typeface="Calibri" panose="020F0502020204030204" pitchFamily="34" charset="0"/>
                <a:cs typeface="Times New Roman" panose="02020603050405020304" pitchFamily="18" charset="0"/>
              </a:rPr>
              <a:t>«Закрыть и применить».</a:t>
            </a:r>
            <a:r>
              <a:rPr lang="ru-RU" sz="1400" dirty="0">
                <a:solidFill>
                  <a:schemeClr val="tx1"/>
                </a:solidFill>
                <a:effectLst/>
                <a:ea typeface="Calibri" panose="020F0502020204030204" pitchFamily="34" charset="0"/>
                <a:cs typeface="Times New Roman" panose="02020603050405020304" pitchFamily="18" charset="0"/>
              </a:rPr>
              <a:t> </a:t>
            </a:r>
          </a:p>
          <a:p>
            <a:pPr indent="0" algn="just">
              <a:lnSpc>
                <a:spcPct val="150000"/>
              </a:lnSpc>
              <a:buNone/>
            </a:pPr>
            <a:endParaRPr lang="ru-RU" sz="1400" dirty="0">
              <a:solidFill>
                <a:schemeClr val="tx1"/>
              </a:solidFill>
            </a:endParaRPr>
          </a:p>
        </p:txBody>
      </p:sp>
    </p:spTree>
    <p:extLst>
      <p:ext uri="{BB962C8B-B14F-4D97-AF65-F5344CB8AC3E}">
        <p14:creationId xmlns:p14="http://schemas.microsoft.com/office/powerpoint/2010/main" val="4169715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184ED26-0B1F-E89E-4AA0-2B191B346D06}"/>
              </a:ext>
            </a:extLst>
          </p:cNvPr>
          <p:cNvSpPr>
            <a:spLocks noGrp="1"/>
          </p:cNvSpPr>
          <p:nvPr>
            <p:ph idx="1"/>
          </p:nvPr>
        </p:nvSpPr>
        <p:spPr>
          <a:xfrm>
            <a:off x="2551112" y="704850"/>
            <a:ext cx="8915400" cy="6057899"/>
          </a:xfrm>
        </p:spPr>
        <p:txBody>
          <a:bodyPr>
            <a:normAutofit fontScale="77500" lnSpcReduction="20000"/>
          </a:bodyPr>
          <a:lstStyle/>
          <a:p>
            <a:pPr indent="0" algn="ctr">
              <a:lnSpc>
                <a:spcPct val="150000"/>
              </a:lnSpc>
              <a:buNone/>
            </a:pPr>
            <a:r>
              <a:rPr lang="ru-RU" sz="2600" b="1" dirty="0">
                <a:solidFill>
                  <a:schemeClr val="tx1"/>
                </a:solidFill>
                <a:effectLst/>
                <a:latin typeface="+mj-lt"/>
                <a:ea typeface="Calibri" panose="020F0502020204030204" pitchFamily="34" charset="0"/>
                <a:cs typeface="Times New Roman" panose="02020603050405020304" pitchFamily="18" charset="0"/>
              </a:rPr>
              <a:t>1</a:t>
            </a:r>
            <a:r>
              <a:rPr lang="en-US" sz="2600" b="1" dirty="0">
                <a:solidFill>
                  <a:schemeClr val="tx1"/>
                </a:solidFill>
                <a:effectLst/>
                <a:latin typeface="+mj-lt"/>
                <a:ea typeface="Calibri" panose="020F0502020204030204" pitchFamily="34" charset="0"/>
                <a:cs typeface="Times New Roman" panose="02020603050405020304" pitchFamily="18" charset="0"/>
              </a:rPr>
              <a:t>.2. DAX-</a:t>
            </a:r>
            <a:r>
              <a:rPr lang="ru-RU" sz="2600" b="1" dirty="0">
                <a:solidFill>
                  <a:schemeClr val="tx1"/>
                </a:solidFill>
                <a:effectLst/>
                <a:latin typeface="+mj-lt"/>
                <a:ea typeface="Calibri" panose="020F0502020204030204" pitchFamily="34" charset="0"/>
                <a:cs typeface="Times New Roman" panose="02020603050405020304" pitchFamily="18" charset="0"/>
              </a:rPr>
              <a:t>формулы и создание мер в </a:t>
            </a:r>
            <a:r>
              <a:rPr lang="en-US" sz="2600" b="1" dirty="0">
                <a:solidFill>
                  <a:schemeClr val="tx1"/>
                </a:solidFill>
                <a:latin typeface="+mj-lt"/>
                <a:ea typeface="Calibri" panose="020F0502020204030204" pitchFamily="34" charset="0"/>
                <a:cs typeface="Times New Roman" panose="02020603050405020304" pitchFamily="18" charset="0"/>
              </a:rPr>
              <a:t>Microsoft Power BI.</a:t>
            </a:r>
            <a:endParaRPr lang="ru-RU" sz="2600" b="1" dirty="0">
              <a:solidFill>
                <a:schemeClr val="tx1"/>
              </a:solidFill>
              <a:latin typeface="+mj-lt"/>
              <a:ea typeface="Calibri" panose="020F0502020204030204" pitchFamily="34" charset="0"/>
              <a:cs typeface="Times New Roman" panose="02020603050405020304" pitchFamily="18" charset="0"/>
            </a:endParaRPr>
          </a:p>
          <a:p>
            <a:pPr indent="0" algn="just">
              <a:lnSpc>
                <a:spcPct val="150000"/>
              </a:lnSpc>
              <a:buNone/>
            </a:pPr>
            <a:r>
              <a:rPr lang="ru-RU" sz="1800" b="1" dirty="0">
                <a:solidFill>
                  <a:schemeClr val="tx1"/>
                </a:solidFill>
                <a:effectLst/>
                <a:ea typeface="Calibri" panose="020F0502020204030204" pitchFamily="34" charset="0"/>
                <a:cs typeface="Times New Roman" panose="02020603050405020304" pitchFamily="18" charset="0"/>
              </a:rPr>
              <a:t>DAX-формулы</a:t>
            </a:r>
            <a:r>
              <a:rPr lang="ru-RU" sz="1800" dirty="0">
                <a:solidFill>
                  <a:schemeClr val="tx1"/>
                </a:solidFill>
                <a:effectLst/>
                <a:ea typeface="Calibri" panose="020F0502020204030204" pitchFamily="34" charset="0"/>
                <a:cs typeface="Times New Roman" panose="02020603050405020304" pitchFamily="18" charset="0"/>
              </a:rPr>
              <a:t> в </a:t>
            </a:r>
            <a:r>
              <a:rPr lang="en-US" sz="1800" dirty="0">
                <a:solidFill>
                  <a:schemeClr val="tx1"/>
                </a:solidFill>
                <a:effectLst/>
                <a:ea typeface="Calibri" panose="020F0502020204030204" pitchFamily="34" charset="0"/>
                <a:cs typeface="Times New Roman" panose="02020603050405020304" pitchFamily="18" charset="0"/>
              </a:rPr>
              <a:t>Microsoft Power BI </a:t>
            </a:r>
            <a:r>
              <a:rPr lang="ru-RU" sz="1800" dirty="0">
                <a:solidFill>
                  <a:schemeClr val="tx1"/>
                </a:solidFill>
                <a:effectLst/>
                <a:ea typeface="Calibri" panose="020F0502020204030204" pitchFamily="34" charset="0"/>
                <a:cs typeface="Times New Roman" panose="02020603050405020304" pitchFamily="18" charset="0"/>
              </a:rPr>
              <a:t>представляют собой выражения для анализа данных, которые позволяют выполнять вычисления и настраивать произвольную фильтрацию и представление данных в таблицах. </a:t>
            </a:r>
          </a:p>
          <a:p>
            <a:pPr indent="0" algn="just">
              <a:lnSpc>
                <a:spcPct val="150000"/>
              </a:lnSpc>
              <a:buNone/>
            </a:pPr>
            <a:r>
              <a:rPr lang="ru-RU" sz="1800" dirty="0">
                <a:solidFill>
                  <a:schemeClr val="tx1"/>
                </a:solidFill>
                <a:effectLst/>
                <a:ea typeface="Calibri" panose="020F0502020204030204" pitchFamily="34" charset="0"/>
                <a:cs typeface="Times New Roman" panose="02020603050405020304" pitchFamily="18" charset="0"/>
              </a:rPr>
              <a:t>Синтаксис стандартной </a:t>
            </a:r>
            <a:r>
              <a:rPr lang="en-US" sz="1800" dirty="0">
                <a:solidFill>
                  <a:schemeClr val="tx1"/>
                </a:solidFill>
                <a:effectLst/>
                <a:ea typeface="Calibri" panose="020F0502020204030204" pitchFamily="34" charset="0"/>
                <a:cs typeface="Times New Roman" panose="02020603050405020304" pitchFamily="18" charset="0"/>
              </a:rPr>
              <a:t>DAX</a:t>
            </a:r>
            <a:r>
              <a:rPr lang="ru-RU" sz="1800" dirty="0">
                <a:solidFill>
                  <a:schemeClr val="tx1"/>
                </a:solidFill>
                <a:effectLst/>
                <a:ea typeface="Calibri" panose="020F0502020204030204" pitchFamily="34" charset="0"/>
                <a:cs typeface="Times New Roman" panose="02020603050405020304" pitchFamily="18" charset="0"/>
              </a:rPr>
              <a:t>-формулы выглядит следующим образом:</a:t>
            </a:r>
          </a:p>
          <a:p>
            <a:pPr algn="just">
              <a:lnSpc>
                <a:spcPct val="150000"/>
              </a:lnSpc>
            </a:pPr>
            <a:r>
              <a:rPr lang="ru-RU" sz="1800" b="1" dirty="0">
                <a:solidFill>
                  <a:schemeClr val="tx1"/>
                </a:solidFill>
                <a:effectLst/>
                <a:ea typeface="Calibri" panose="020F0502020204030204" pitchFamily="34" charset="0"/>
                <a:cs typeface="Times New Roman" panose="02020603050405020304" pitchFamily="18" charset="0"/>
              </a:rPr>
              <a:t>	=формула(‘Имя таблицы’[Наименование столбца])</a:t>
            </a:r>
          </a:p>
          <a:p>
            <a:pPr indent="0" algn="just">
              <a:lnSpc>
                <a:spcPct val="150000"/>
              </a:lnSpc>
              <a:buNone/>
            </a:pPr>
            <a:r>
              <a:rPr lang="ru-RU" sz="1800" dirty="0">
                <a:solidFill>
                  <a:schemeClr val="tx1"/>
                </a:solidFill>
                <a:effectLst/>
                <a:ea typeface="Calibri" panose="020F0502020204030204" pitchFamily="34" charset="0"/>
                <a:cs typeface="Times New Roman" panose="02020603050405020304" pitchFamily="18" charset="0"/>
              </a:rPr>
              <a:t>После знака равенства можно указать любое выражение, результатом которого является скаляр, или выражение, которое можно преобразовать в скалярное, например:</a:t>
            </a:r>
          </a:p>
          <a:p>
            <a:pPr indent="449580" algn="just">
              <a:lnSpc>
                <a:spcPct val="150000"/>
              </a:lnSpc>
            </a:pPr>
            <a:r>
              <a:rPr lang="ru-RU" sz="1800" dirty="0">
                <a:solidFill>
                  <a:schemeClr val="tx1"/>
                </a:solidFill>
                <a:effectLst/>
                <a:ea typeface="Calibri" panose="020F0502020204030204" pitchFamily="34" charset="0"/>
                <a:cs typeface="Times New Roman" panose="02020603050405020304" pitchFamily="18" charset="0"/>
              </a:rPr>
              <a:t>1)	скалярная константа или выражение, в котором используется скалярный оператор (знак сложения «+», знак вычитания «-», знак умножения «*», знак деления «/» и т.д.);</a:t>
            </a:r>
          </a:p>
          <a:p>
            <a:pPr indent="449580" algn="just">
              <a:lnSpc>
                <a:spcPct val="150000"/>
              </a:lnSpc>
            </a:pPr>
            <a:r>
              <a:rPr lang="ru-RU" sz="1800" dirty="0">
                <a:solidFill>
                  <a:schemeClr val="tx1"/>
                </a:solidFill>
                <a:effectLst/>
                <a:ea typeface="Calibri" panose="020F0502020204030204" pitchFamily="34" charset="0"/>
                <a:cs typeface="Times New Roman" panose="02020603050405020304" pitchFamily="18" charset="0"/>
              </a:rPr>
              <a:t>2)	ссылки на столбцы или таблицы;</a:t>
            </a:r>
          </a:p>
          <a:p>
            <a:pPr indent="449580" algn="just">
              <a:lnSpc>
                <a:spcPct val="150000"/>
              </a:lnSpc>
            </a:pPr>
            <a:r>
              <a:rPr lang="ru-RU" sz="1800" dirty="0">
                <a:solidFill>
                  <a:schemeClr val="tx1"/>
                </a:solidFill>
                <a:effectLst/>
                <a:ea typeface="Calibri" panose="020F0502020204030204" pitchFamily="34" charset="0"/>
                <a:cs typeface="Times New Roman" panose="02020603050405020304" pitchFamily="18" charset="0"/>
              </a:rPr>
              <a:t>3)	операторы, константы и значения, предоставляемые в составе выражения;</a:t>
            </a:r>
          </a:p>
          <a:p>
            <a:pPr indent="449580" algn="just">
              <a:lnSpc>
                <a:spcPct val="150000"/>
              </a:lnSpc>
            </a:pPr>
            <a:r>
              <a:rPr lang="ru-RU" sz="1800" dirty="0">
                <a:solidFill>
                  <a:schemeClr val="tx1"/>
                </a:solidFill>
                <a:effectLst/>
                <a:ea typeface="Calibri" panose="020F0502020204030204" pitchFamily="34" charset="0"/>
                <a:cs typeface="Times New Roman" panose="02020603050405020304" pitchFamily="18" charset="0"/>
              </a:rPr>
              <a:t>4)	результат функции и ее обязательные аргументы.</a:t>
            </a:r>
          </a:p>
          <a:p>
            <a:pPr indent="449580" algn="just">
              <a:lnSpc>
                <a:spcPct val="150000"/>
              </a:lnSpc>
            </a:pPr>
            <a:r>
              <a:rPr lang="ru-RU" sz="1800" dirty="0">
                <a:solidFill>
                  <a:schemeClr val="tx1"/>
                </a:solidFill>
                <a:effectLst/>
                <a:ea typeface="Calibri" panose="020F0502020204030204" pitchFamily="34" charset="0"/>
                <a:cs typeface="Times New Roman" panose="02020603050405020304" pitchFamily="18" charset="0"/>
              </a:rPr>
              <a:t>Некоторые функции не нуждаются в аргументах – в таком случае вместо них необходимо использовать пустые круглые скобки;</a:t>
            </a:r>
          </a:p>
          <a:p>
            <a:pPr indent="449580" algn="just">
              <a:lnSpc>
                <a:spcPct val="150000"/>
              </a:lnSpc>
            </a:pPr>
            <a:r>
              <a:rPr lang="ru-RU" sz="1800" dirty="0">
                <a:solidFill>
                  <a:schemeClr val="tx1"/>
                </a:solidFill>
                <a:effectLst/>
                <a:ea typeface="Calibri" panose="020F0502020204030204" pitchFamily="34" charset="0"/>
                <a:cs typeface="Times New Roman" panose="02020603050405020304" pitchFamily="18" charset="0"/>
              </a:rPr>
              <a:t>5)	выражения.</a:t>
            </a:r>
          </a:p>
          <a:p>
            <a:pPr algn="just">
              <a:lnSpc>
                <a:spcPct val="150000"/>
              </a:lnSpc>
            </a:pPr>
            <a:endParaRPr lang="ru-RU"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indent="0" algn="just">
              <a:lnSpc>
                <a:spcPct val="150000"/>
              </a:lnSpc>
              <a:buNone/>
            </a:pPr>
            <a:endParaRPr lang="ru-RU" sz="1400" dirty="0">
              <a:solidFill>
                <a:schemeClr val="tx1"/>
              </a:solidFill>
            </a:endParaRPr>
          </a:p>
        </p:txBody>
      </p:sp>
    </p:spTree>
    <p:extLst>
      <p:ext uri="{BB962C8B-B14F-4D97-AF65-F5344CB8AC3E}">
        <p14:creationId xmlns:p14="http://schemas.microsoft.com/office/powerpoint/2010/main" val="1955428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184ED26-0B1F-E89E-4AA0-2B191B346D06}"/>
              </a:ext>
            </a:extLst>
          </p:cNvPr>
          <p:cNvSpPr>
            <a:spLocks noGrp="1"/>
          </p:cNvSpPr>
          <p:nvPr>
            <p:ph idx="1"/>
          </p:nvPr>
        </p:nvSpPr>
        <p:spPr>
          <a:xfrm>
            <a:off x="2265362" y="619125"/>
            <a:ext cx="8915400" cy="6057899"/>
          </a:xfrm>
        </p:spPr>
        <p:txBody>
          <a:bodyPr>
            <a:normAutofit/>
          </a:bodyPr>
          <a:lstStyle/>
          <a:p>
            <a:pPr indent="0" algn="ctr">
              <a:lnSpc>
                <a:spcPct val="150000"/>
              </a:lnSpc>
              <a:buNone/>
            </a:pPr>
            <a:r>
              <a:rPr lang="ru-RU" sz="1400" b="1" dirty="0">
                <a:solidFill>
                  <a:schemeClr val="tx1"/>
                </a:solidFill>
                <a:ea typeface="Calibri" panose="020F0502020204030204" pitchFamily="34" charset="0"/>
              </a:rPr>
              <a:t>Н</a:t>
            </a:r>
            <a:r>
              <a:rPr lang="ru-RU" sz="1400" b="1" dirty="0">
                <a:solidFill>
                  <a:schemeClr val="tx1"/>
                </a:solidFill>
                <a:effectLst/>
                <a:ea typeface="Calibri" panose="020F0502020204030204" pitchFamily="34" charset="0"/>
              </a:rPr>
              <a:t>аиболее популярные в использовании </a:t>
            </a:r>
            <a:r>
              <a:rPr lang="en-US" sz="1400" b="1" dirty="0">
                <a:solidFill>
                  <a:schemeClr val="tx1"/>
                </a:solidFill>
                <a:effectLst/>
                <a:ea typeface="Calibri" panose="020F0502020204030204" pitchFamily="34" charset="0"/>
              </a:rPr>
              <a:t>DAX</a:t>
            </a:r>
            <a:r>
              <a:rPr lang="ru-RU" sz="1400" b="1" dirty="0">
                <a:solidFill>
                  <a:schemeClr val="tx1"/>
                </a:solidFill>
                <a:effectLst/>
                <a:ea typeface="Calibri" panose="020F0502020204030204" pitchFamily="34" charset="0"/>
              </a:rPr>
              <a:t>-формулы:</a:t>
            </a:r>
          </a:p>
          <a:p>
            <a:pPr indent="0" algn="ctr">
              <a:lnSpc>
                <a:spcPct val="150000"/>
              </a:lnSpc>
              <a:buNone/>
            </a:pPr>
            <a:endParaRPr lang="ru-RU" dirty="0">
              <a:solidFill>
                <a:srgbClr val="000000"/>
              </a:solidFill>
              <a:latin typeface="Times New Roman" panose="02020603050405020304" pitchFamily="18" charset="0"/>
              <a:ea typeface="Calibri" panose="020F0502020204030204" pitchFamily="34" charset="0"/>
            </a:endParaRPr>
          </a:p>
          <a:p>
            <a:pPr indent="0" algn="ctr">
              <a:lnSpc>
                <a:spcPct val="150000"/>
              </a:lnSpc>
              <a:buNone/>
            </a:pPr>
            <a:r>
              <a:rPr lang="ru-RU" sz="1800" dirty="0">
                <a:solidFill>
                  <a:srgbClr val="000000"/>
                </a:solidFill>
                <a:effectLst/>
                <a:latin typeface="Times New Roman" panose="02020603050405020304" pitchFamily="18" charset="0"/>
                <a:ea typeface="Calibri" panose="020F0502020204030204" pitchFamily="34" charset="0"/>
              </a:rPr>
              <a:t>\\</a:t>
            </a:r>
          </a:p>
          <a:p>
            <a:pPr indent="0" algn="ctr">
              <a:lnSpc>
                <a:spcPct val="150000"/>
              </a:lnSpc>
              <a:buNone/>
            </a:pP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p:txBody>
      </p:sp>
      <p:graphicFrame>
        <p:nvGraphicFramePr>
          <p:cNvPr id="2" name="Таблица 1">
            <a:extLst>
              <a:ext uri="{FF2B5EF4-FFF2-40B4-BE49-F238E27FC236}">
                <a16:creationId xmlns:a16="http://schemas.microsoft.com/office/drawing/2014/main" id="{7684FA99-A473-A1A6-C7AB-E215FBBF3F00}"/>
              </a:ext>
            </a:extLst>
          </p:cNvPr>
          <p:cNvGraphicFramePr>
            <a:graphicFrameLocks noGrp="1"/>
          </p:cNvGraphicFramePr>
          <p:nvPr>
            <p:extLst>
              <p:ext uri="{D42A27DB-BD31-4B8C-83A1-F6EECF244321}">
                <p14:modId xmlns:p14="http://schemas.microsoft.com/office/powerpoint/2010/main" val="3114076327"/>
              </p:ext>
            </p:extLst>
          </p:nvPr>
        </p:nvGraphicFramePr>
        <p:xfrm>
          <a:off x="3036420" y="1704975"/>
          <a:ext cx="7373284" cy="3886198"/>
        </p:xfrm>
        <a:graphic>
          <a:graphicData uri="http://schemas.openxmlformats.org/drawingml/2006/table">
            <a:tbl>
              <a:tblPr firstRow="1" firstCol="1" bandRow="1">
                <a:tableStyleId>{5C22544A-7EE6-4342-B048-85BDC9FD1C3A}</a:tableStyleId>
              </a:tblPr>
              <a:tblGrid>
                <a:gridCol w="1619672">
                  <a:extLst>
                    <a:ext uri="{9D8B030D-6E8A-4147-A177-3AD203B41FA5}">
                      <a16:colId xmlns:a16="http://schemas.microsoft.com/office/drawing/2014/main" val="1235484013"/>
                    </a:ext>
                  </a:extLst>
                </a:gridCol>
                <a:gridCol w="2876806">
                  <a:extLst>
                    <a:ext uri="{9D8B030D-6E8A-4147-A177-3AD203B41FA5}">
                      <a16:colId xmlns:a16="http://schemas.microsoft.com/office/drawing/2014/main" val="1533009298"/>
                    </a:ext>
                  </a:extLst>
                </a:gridCol>
                <a:gridCol w="2876806">
                  <a:extLst>
                    <a:ext uri="{9D8B030D-6E8A-4147-A177-3AD203B41FA5}">
                      <a16:colId xmlns:a16="http://schemas.microsoft.com/office/drawing/2014/main" val="1091310882"/>
                    </a:ext>
                  </a:extLst>
                </a:gridCol>
              </a:tblGrid>
              <a:tr h="285776">
                <a:tc>
                  <a:txBody>
                    <a:bodyPr/>
                    <a:lstStyle/>
                    <a:p>
                      <a:pPr algn="ctr">
                        <a:lnSpc>
                          <a:spcPct val="150000"/>
                        </a:lnSpc>
                      </a:pPr>
                      <a:r>
                        <a:rPr lang="ru-RU" sz="1400">
                          <a:effectLst/>
                        </a:rPr>
                        <a:t>Группа формул</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tc>
                <a:tc>
                  <a:txBody>
                    <a:bodyPr/>
                    <a:lstStyle/>
                    <a:p>
                      <a:pPr algn="ctr">
                        <a:lnSpc>
                          <a:spcPct val="150000"/>
                        </a:lnSpc>
                      </a:pPr>
                      <a:r>
                        <a:rPr lang="ru-RU" sz="1400" dirty="0">
                          <a:effectLst/>
                        </a:rPr>
                        <a:t>Синтаксис</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tc>
                <a:tc>
                  <a:txBody>
                    <a:bodyPr/>
                    <a:lstStyle/>
                    <a:p>
                      <a:pPr algn="ctr">
                        <a:lnSpc>
                          <a:spcPct val="150000"/>
                        </a:lnSpc>
                      </a:pPr>
                      <a:r>
                        <a:rPr lang="ru-RU" sz="1400">
                          <a:effectLst/>
                        </a:rPr>
                        <a:t>Функция</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tc>
                <a:extLst>
                  <a:ext uri="{0D108BD9-81ED-4DB2-BD59-A6C34878D82A}">
                    <a16:rowId xmlns:a16="http://schemas.microsoft.com/office/drawing/2014/main" val="240215321"/>
                  </a:ext>
                </a:extLst>
              </a:tr>
              <a:tr h="605774">
                <a:tc rowSpan="6">
                  <a:txBody>
                    <a:bodyPr/>
                    <a:lstStyle/>
                    <a:p>
                      <a:pPr>
                        <a:lnSpc>
                          <a:spcPct val="150000"/>
                        </a:lnSpc>
                      </a:pPr>
                      <a:r>
                        <a:rPr lang="ru-RU" sz="1400">
                          <a:effectLst/>
                        </a:rPr>
                        <a:t>Формулы агрегирования</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tc>
                <a:tc>
                  <a:txBody>
                    <a:bodyPr/>
                    <a:lstStyle/>
                    <a:p>
                      <a:pPr>
                        <a:lnSpc>
                          <a:spcPct val="150000"/>
                        </a:lnSpc>
                      </a:pPr>
                      <a:r>
                        <a:rPr lang="en-US" sz="1400">
                          <a:effectLst/>
                        </a:rPr>
                        <a:t>SUM</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tc>
                <a:tc>
                  <a:txBody>
                    <a:bodyPr/>
                    <a:lstStyle/>
                    <a:p>
                      <a:pPr>
                        <a:lnSpc>
                          <a:spcPct val="150000"/>
                        </a:lnSpc>
                      </a:pPr>
                      <a:r>
                        <a:rPr lang="ru-RU" sz="1400" dirty="0">
                          <a:effectLst/>
                        </a:rPr>
                        <a:t>Подсчет суммы значений в отдельном столбце</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tc>
                <a:extLst>
                  <a:ext uri="{0D108BD9-81ED-4DB2-BD59-A6C34878D82A}">
                    <a16:rowId xmlns:a16="http://schemas.microsoft.com/office/drawing/2014/main" val="161349177"/>
                  </a:ext>
                </a:extLst>
              </a:tr>
              <a:tr h="605774">
                <a:tc vMerge="1">
                  <a:txBody>
                    <a:bodyPr/>
                    <a:lstStyle/>
                    <a:p>
                      <a:endParaRPr lang="ru-RU"/>
                    </a:p>
                  </a:txBody>
                  <a:tcPr/>
                </a:tc>
                <a:tc>
                  <a:txBody>
                    <a:bodyPr/>
                    <a:lstStyle/>
                    <a:p>
                      <a:pPr>
                        <a:lnSpc>
                          <a:spcPct val="150000"/>
                        </a:lnSpc>
                      </a:pPr>
                      <a:r>
                        <a:rPr lang="en-US" sz="1400">
                          <a:effectLst/>
                        </a:rPr>
                        <a:t>MIN</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tc>
                <a:tc>
                  <a:txBody>
                    <a:bodyPr/>
                    <a:lstStyle/>
                    <a:p>
                      <a:pPr>
                        <a:lnSpc>
                          <a:spcPct val="150000"/>
                        </a:lnSpc>
                      </a:pPr>
                      <a:r>
                        <a:rPr lang="ru-RU" sz="1400" dirty="0">
                          <a:effectLst/>
                        </a:rPr>
                        <a:t>Нахождение минимального значения</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tc>
                <a:extLst>
                  <a:ext uri="{0D108BD9-81ED-4DB2-BD59-A6C34878D82A}">
                    <a16:rowId xmlns:a16="http://schemas.microsoft.com/office/drawing/2014/main" val="2036859467"/>
                  </a:ext>
                </a:extLst>
              </a:tr>
              <a:tr h="605774">
                <a:tc vMerge="1">
                  <a:txBody>
                    <a:bodyPr/>
                    <a:lstStyle/>
                    <a:p>
                      <a:endParaRPr lang="ru-RU"/>
                    </a:p>
                  </a:txBody>
                  <a:tcPr/>
                </a:tc>
                <a:tc>
                  <a:txBody>
                    <a:bodyPr/>
                    <a:lstStyle/>
                    <a:p>
                      <a:pPr>
                        <a:lnSpc>
                          <a:spcPct val="150000"/>
                        </a:lnSpc>
                      </a:pPr>
                      <a:r>
                        <a:rPr lang="en-US" sz="1400" dirty="0">
                          <a:effectLst/>
                        </a:rPr>
                        <a:t>MAX</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tc>
                <a:tc>
                  <a:txBody>
                    <a:bodyPr/>
                    <a:lstStyle/>
                    <a:p>
                      <a:pPr>
                        <a:lnSpc>
                          <a:spcPct val="150000"/>
                        </a:lnSpc>
                      </a:pPr>
                      <a:r>
                        <a:rPr lang="ru-RU" sz="1400">
                          <a:effectLst/>
                        </a:rPr>
                        <a:t>Нахождение максимального значения</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tc>
                <a:extLst>
                  <a:ext uri="{0D108BD9-81ED-4DB2-BD59-A6C34878D82A}">
                    <a16:rowId xmlns:a16="http://schemas.microsoft.com/office/drawing/2014/main" val="4140309723"/>
                  </a:ext>
                </a:extLst>
              </a:tr>
              <a:tr h="285776">
                <a:tc vMerge="1">
                  <a:txBody>
                    <a:bodyPr/>
                    <a:lstStyle/>
                    <a:p>
                      <a:endParaRPr lang="ru-RU"/>
                    </a:p>
                  </a:txBody>
                  <a:tcPr/>
                </a:tc>
                <a:tc>
                  <a:txBody>
                    <a:bodyPr/>
                    <a:lstStyle/>
                    <a:p>
                      <a:pPr>
                        <a:lnSpc>
                          <a:spcPct val="150000"/>
                        </a:lnSpc>
                      </a:pPr>
                      <a:r>
                        <a:rPr lang="en-US" sz="1400">
                          <a:effectLst/>
                        </a:rPr>
                        <a:t>AVERAGE</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tc>
                <a:tc>
                  <a:txBody>
                    <a:bodyPr/>
                    <a:lstStyle/>
                    <a:p>
                      <a:pPr>
                        <a:lnSpc>
                          <a:spcPct val="150000"/>
                        </a:lnSpc>
                      </a:pPr>
                      <a:r>
                        <a:rPr lang="ru-RU" sz="1400">
                          <a:effectLst/>
                        </a:rPr>
                        <a:t>Подсчет среднего значения</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tc>
                <a:extLst>
                  <a:ext uri="{0D108BD9-81ED-4DB2-BD59-A6C34878D82A}">
                    <a16:rowId xmlns:a16="http://schemas.microsoft.com/office/drawing/2014/main" val="4060881521"/>
                  </a:ext>
                </a:extLst>
              </a:tr>
              <a:tr h="285776">
                <a:tc vMerge="1">
                  <a:txBody>
                    <a:bodyPr/>
                    <a:lstStyle/>
                    <a:p>
                      <a:endParaRPr lang="ru-RU"/>
                    </a:p>
                  </a:txBody>
                  <a:tcPr/>
                </a:tc>
                <a:tc>
                  <a:txBody>
                    <a:bodyPr/>
                    <a:lstStyle/>
                    <a:p>
                      <a:pPr>
                        <a:lnSpc>
                          <a:spcPct val="150000"/>
                        </a:lnSpc>
                      </a:pPr>
                      <a:r>
                        <a:rPr lang="en-US" sz="1400">
                          <a:effectLst/>
                        </a:rPr>
                        <a:t>COUNT</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tc>
                <a:tc>
                  <a:txBody>
                    <a:bodyPr/>
                    <a:lstStyle/>
                    <a:p>
                      <a:pPr>
                        <a:lnSpc>
                          <a:spcPct val="150000"/>
                        </a:lnSpc>
                      </a:pPr>
                      <a:r>
                        <a:rPr lang="ru-RU" sz="1400">
                          <a:effectLst/>
                        </a:rPr>
                        <a:t>Подсчет количества</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tc>
                <a:extLst>
                  <a:ext uri="{0D108BD9-81ED-4DB2-BD59-A6C34878D82A}">
                    <a16:rowId xmlns:a16="http://schemas.microsoft.com/office/drawing/2014/main" val="2203238298"/>
                  </a:ext>
                </a:extLst>
              </a:tr>
              <a:tr h="605774">
                <a:tc vMerge="1">
                  <a:txBody>
                    <a:bodyPr/>
                    <a:lstStyle/>
                    <a:p>
                      <a:endParaRPr lang="ru-RU"/>
                    </a:p>
                  </a:txBody>
                  <a:tcPr/>
                </a:tc>
                <a:tc>
                  <a:txBody>
                    <a:bodyPr/>
                    <a:lstStyle/>
                    <a:p>
                      <a:pPr>
                        <a:lnSpc>
                          <a:spcPct val="150000"/>
                        </a:lnSpc>
                      </a:pPr>
                      <a:r>
                        <a:rPr lang="en-US" sz="1400">
                          <a:effectLst/>
                        </a:rPr>
                        <a:t>DISTINCTCOUNT</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tc>
                <a:tc>
                  <a:txBody>
                    <a:bodyPr/>
                    <a:lstStyle/>
                    <a:p>
                      <a:pPr>
                        <a:lnSpc>
                          <a:spcPct val="150000"/>
                        </a:lnSpc>
                      </a:pPr>
                      <a:r>
                        <a:rPr lang="ru-RU" sz="1400">
                          <a:effectLst/>
                        </a:rPr>
                        <a:t>Подсчет уникальных значений в столбце</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tc>
                <a:extLst>
                  <a:ext uri="{0D108BD9-81ED-4DB2-BD59-A6C34878D82A}">
                    <a16:rowId xmlns:a16="http://schemas.microsoft.com/office/drawing/2014/main" val="563639055"/>
                  </a:ext>
                </a:extLst>
              </a:tr>
              <a:tr h="605774">
                <a:tc>
                  <a:txBody>
                    <a:bodyPr/>
                    <a:lstStyle/>
                    <a:p>
                      <a:pPr>
                        <a:lnSpc>
                          <a:spcPct val="150000"/>
                        </a:lnSpc>
                      </a:pPr>
                      <a:r>
                        <a:rPr lang="ru-RU" sz="14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tc>
                <a:tc>
                  <a:txBody>
                    <a:bodyPr/>
                    <a:lstStyle/>
                    <a:p>
                      <a:pPr>
                        <a:lnSpc>
                          <a:spcPct val="150000"/>
                        </a:lnSpc>
                      </a:pPr>
                      <a:r>
                        <a:rPr lang="en-US" sz="1400">
                          <a:effectLst/>
                        </a:rPr>
                        <a:t>COUNTROWS</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tc>
                <a:tc>
                  <a:txBody>
                    <a:bodyPr/>
                    <a:lstStyle/>
                    <a:p>
                      <a:pPr>
                        <a:lnSpc>
                          <a:spcPct val="150000"/>
                        </a:lnSpc>
                      </a:pPr>
                      <a:r>
                        <a:rPr lang="ru-RU" sz="1400" dirty="0">
                          <a:effectLst/>
                        </a:rPr>
                        <a:t>Подсчет количества всех строк в таблице</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tc>
                <a:extLst>
                  <a:ext uri="{0D108BD9-81ED-4DB2-BD59-A6C34878D82A}">
                    <a16:rowId xmlns:a16="http://schemas.microsoft.com/office/drawing/2014/main" val="339696549"/>
                  </a:ext>
                </a:extLst>
              </a:tr>
            </a:tbl>
          </a:graphicData>
        </a:graphic>
      </p:graphicFrame>
    </p:spTree>
    <p:extLst>
      <p:ext uri="{BB962C8B-B14F-4D97-AF65-F5344CB8AC3E}">
        <p14:creationId xmlns:p14="http://schemas.microsoft.com/office/powerpoint/2010/main" val="1634557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184ED26-0B1F-E89E-4AA0-2B191B346D06}"/>
              </a:ext>
            </a:extLst>
          </p:cNvPr>
          <p:cNvSpPr>
            <a:spLocks noGrp="1"/>
          </p:cNvSpPr>
          <p:nvPr>
            <p:ph idx="1"/>
          </p:nvPr>
        </p:nvSpPr>
        <p:spPr>
          <a:xfrm>
            <a:off x="2436812" y="1466850"/>
            <a:ext cx="8915400" cy="6057899"/>
          </a:xfrm>
        </p:spPr>
        <p:txBody>
          <a:bodyPr>
            <a:normAutofit/>
          </a:bodyPr>
          <a:lstStyle/>
          <a:p>
            <a:pPr indent="0" algn="just">
              <a:lnSpc>
                <a:spcPct val="150000"/>
              </a:lnSpc>
              <a:buNone/>
            </a:pPr>
            <a:r>
              <a:rPr lang="ru-RU" sz="1400" dirty="0">
                <a:solidFill>
                  <a:schemeClr val="tx1"/>
                </a:solidFill>
                <a:effectLst/>
                <a:ea typeface="Calibri" panose="020F0502020204030204" pitchFamily="34" charset="0"/>
                <a:cs typeface="Times New Roman" panose="02020603050405020304" pitchFamily="18" charset="0"/>
              </a:rPr>
              <a:t>Формулы с данным синтаксисом выполняют вычисления по всей таблице. Для того, чтобы рассчитать значения по каждой строке, в конце каждой формулы </a:t>
            </a:r>
            <a:r>
              <a:rPr lang="ru-RU" sz="1400" b="1" dirty="0">
                <a:solidFill>
                  <a:schemeClr val="tx1"/>
                </a:solidFill>
                <a:effectLst/>
                <a:ea typeface="Calibri" panose="020F0502020204030204" pitchFamily="34" charset="0"/>
                <a:cs typeface="Times New Roman" panose="02020603050405020304" pitchFamily="18" charset="0"/>
              </a:rPr>
              <a:t>необходимо добавить </a:t>
            </a:r>
            <a:r>
              <a:rPr lang="en-US" sz="1400" b="1" dirty="0">
                <a:solidFill>
                  <a:schemeClr val="tx1"/>
                </a:solidFill>
                <a:effectLst/>
                <a:ea typeface="Calibri" panose="020F0502020204030204" pitchFamily="34" charset="0"/>
                <a:cs typeface="Times New Roman" panose="02020603050405020304" pitchFamily="18" charset="0"/>
              </a:rPr>
              <a:t>X</a:t>
            </a:r>
            <a:r>
              <a:rPr lang="ru-RU" sz="1400" b="1" dirty="0">
                <a:solidFill>
                  <a:schemeClr val="tx1"/>
                </a:solidFill>
                <a:effectLst/>
                <a:ea typeface="Calibri" panose="020F0502020204030204" pitchFamily="34" charset="0"/>
                <a:cs typeface="Times New Roman" panose="02020603050405020304" pitchFamily="18" charset="0"/>
              </a:rPr>
              <a:t> </a:t>
            </a:r>
            <a:r>
              <a:rPr lang="ru-RU" sz="1400" dirty="0">
                <a:solidFill>
                  <a:schemeClr val="tx1"/>
                </a:solidFill>
                <a:effectLst/>
                <a:ea typeface="Calibri" panose="020F0502020204030204" pitchFamily="34" charset="0"/>
                <a:cs typeface="Times New Roman" panose="02020603050405020304" pitchFamily="18" charset="0"/>
              </a:rPr>
              <a:t>– </a:t>
            </a:r>
            <a:r>
              <a:rPr lang="en-US" sz="1400" dirty="0">
                <a:solidFill>
                  <a:schemeClr val="tx1"/>
                </a:solidFill>
                <a:effectLst/>
                <a:ea typeface="Calibri" panose="020F0502020204030204" pitchFamily="34" charset="0"/>
                <a:cs typeface="Times New Roman" panose="02020603050405020304" pitchFamily="18" charset="0"/>
              </a:rPr>
              <a:t>SUMX</a:t>
            </a:r>
            <a:r>
              <a:rPr lang="ru-RU" sz="1400" dirty="0">
                <a:solidFill>
                  <a:schemeClr val="tx1"/>
                </a:solidFill>
                <a:effectLst/>
                <a:ea typeface="Calibri" panose="020F0502020204030204" pitchFamily="34" charset="0"/>
                <a:cs typeface="Times New Roman" panose="02020603050405020304" pitchFamily="18" charset="0"/>
              </a:rPr>
              <a:t>, </a:t>
            </a:r>
            <a:r>
              <a:rPr lang="en-US" sz="1400" dirty="0">
                <a:solidFill>
                  <a:schemeClr val="tx1"/>
                </a:solidFill>
                <a:effectLst/>
                <a:ea typeface="Calibri" panose="020F0502020204030204" pitchFamily="34" charset="0"/>
                <a:cs typeface="Times New Roman" panose="02020603050405020304" pitchFamily="18" charset="0"/>
              </a:rPr>
              <a:t>AVERAGEX</a:t>
            </a:r>
            <a:r>
              <a:rPr lang="ru-RU" sz="1400" dirty="0">
                <a:solidFill>
                  <a:schemeClr val="tx1"/>
                </a:solidFill>
                <a:effectLst/>
                <a:ea typeface="Calibri" panose="020F0502020204030204" pitchFamily="34" charset="0"/>
                <a:cs typeface="Times New Roman" panose="02020603050405020304" pitchFamily="18" charset="0"/>
              </a:rPr>
              <a:t>, </a:t>
            </a:r>
            <a:r>
              <a:rPr lang="en-US" sz="1400" dirty="0">
                <a:solidFill>
                  <a:schemeClr val="tx1"/>
                </a:solidFill>
                <a:effectLst/>
                <a:ea typeface="Calibri" panose="020F0502020204030204" pitchFamily="34" charset="0"/>
                <a:cs typeface="Times New Roman" panose="02020603050405020304" pitchFamily="18" charset="0"/>
              </a:rPr>
              <a:t>COUNTX </a:t>
            </a:r>
            <a:r>
              <a:rPr lang="ru-RU" sz="1400" dirty="0">
                <a:solidFill>
                  <a:schemeClr val="tx1"/>
                </a:solidFill>
                <a:effectLst/>
                <a:ea typeface="Calibri" panose="020F0502020204030204" pitchFamily="34" charset="0"/>
                <a:cs typeface="Times New Roman" panose="02020603050405020304" pitchFamily="18" charset="0"/>
              </a:rPr>
              <a:t>и т.д. </a:t>
            </a:r>
            <a:endParaRPr lang="ru-RU" sz="1400" dirty="0">
              <a:solidFill>
                <a:schemeClr val="tx1"/>
              </a:solidFill>
              <a:ea typeface="Calibri" panose="020F0502020204030204" pitchFamily="34" charset="0"/>
              <a:cs typeface="Times New Roman" panose="02020603050405020304" pitchFamily="18" charset="0"/>
            </a:endParaRPr>
          </a:p>
          <a:p>
            <a:pPr indent="0" algn="just">
              <a:lnSpc>
                <a:spcPct val="150000"/>
              </a:lnSpc>
              <a:buNone/>
            </a:pPr>
            <a:r>
              <a:rPr lang="ru-RU" sz="1400" dirty="0">
                <a:solidFill>
                  <a:schemeClr val="tx1"/>
                </a:solidFill>
                <a:effectLst/>
                <a:ea typeface="Calibri" panose="020F0502020204030204" pitchFamily="34" charset="0"/>
                <a:cs typeface="Times New Roman" panose="02020603050405020304" pitchFamily="18" charset="0"/>
              </a:rPr>
              <a:t>Если мы предполагаем, что наша таблица содержит пустые значения, то для выполнения вычислений только непустых значений в конце каждой формулы </a:t>
            </a:r>
            <a:r>
              <a:rPr lang="ru-RU" sz="1400" b="1" dirty="0">
                <a:solidFill>
                  <a:schemeClr val="tx1"/>
                </a:solidFill>
                <a:effectLst/>
                <a:ea typeface="Calibri" panose="020F0502020204030204" pitchFamily="34" charset="0"/>
                <a:cs typeface="Times New Roman" panose="02020603050405020304" pitchFamily="18" charset="0"/>
              </a:rPr>
              <a:t>необходимо добавить </a:t>
            </a:r>
            <a:r>
              <a:rPr lang="en-US" sz="1400" b="1" dirty="0">
                <a:solidFill>
                  <a:schemeClr val="tx1"/>
                </a:solidFill>
                <a:effectLst/>
                <a:ea typeface="Calibri" panose="020F0502020204030204" pitchFamily="34" charset="0"/>
                <a:cs typeface="Times New Roman" panose="02020603050405020304" pitchFamily="18" charset="0"/>
              </a:rPr>
              <a:t>A </a:t>
            </a:r>
            <a:r>
              <a:rPr lang="ru-RU" sz="1400" dirty="0">
                <a:solidFill>
                  <a:schemeClr val="tx1"/>
                </a:solidFill>
                <a:effectLst/>
                <a:ea typeface="Calibri" panose="020F0502020204030204" pitchFamily="34" charset="0"/>
                <a:cs typeface="Times New Roman" panose="02020603050405020304" pitchFamily="18" charset="0"/>
              </a:rPr>
              <a:t>– </a:t>
            </a:r>
            <a:r>
              <a:rPr lang="en-US" sz="1400" dirty="0">
                <a:solidFill>
                  <a:schemeClr val="tx1"/>
                </a:solidFill>
                <a:effectLst/>
                <a:ea typeface="Calibri" panose="020F0502020204030204" pitchFamily="34" charset="0"/>
                <a:cs typeface="Times New Roman" panose="02020603050405020304" pitchFamily="18" charset="0"/>
              </a:rPr>
              <a:t>SUMA</a:t>
            </a:r>
            <a:r>
              <a:rPr lang="ru-RU" sz="1400" dirty="0">
                <a:solidFill>
                  <a:schemeClr val="tx1"/>
                </a:solidFill>
                <a:effectLst/>
                <a:ea typeface="Calibri" panose="020F0502020204030204" pitchFamily="34" charset="0"/>
                <a:cs typeface="Times New Roman" panose="02020603050405020304" pitchFamily="18" charset="0"/>
              </a:rPr>
              <a:t>, </a:t>
            </a:r>
            <a:r>
              <a:rPr lang="en-US" sz="1400" dirty="0">
                <a:solidFill>
                  <a:schemeClr val="tx1"/>
                </a:solidFill>
                <a:effectLst/>
                <a:ea typeface="Calibri" panose="020F0502020204030204" pitchFamily="34" charset="0"/>
                <a:cs typeface="Times New Roman" panose="02020603050405020304" pitchFamily="18" charset="0"/>
              </a:rPr>
              <a:t>AVERAGEA</a:t>
            </a:r>
            <a:r>
              <a:rPr lang="ru-RU" sz="1400" dirty="0">
                <a:solidFill>
                  <a:schemeClr val="tx1"/>
                </a:solidFill>
                <a:effectLst/>
                <a:ea typeface="Calibri" panose="020F0502020204030204" pitchFamily="34" charset="0"/>
                <a:cs typeface="Times New Roman" panose="02020603050405020304" pitchFamily="18" charset="0"/>
              </a:rPr>
              <a:t>, </a:t>
            </a:r>
            <a:r>
              <a:rPr lang="en-US" sz="1400" dirty="0">
                <a:solidFill>
                  <a:schemeClr val="tx1"/>
                </a:solidFill>
                <a:effectLst/>
                <a:ea typeface="Calibri" panose="020F0502020204030204" pitchFamily="34" charset="0"/>
                <a:cs typeface="Times New Roman" panose="02020603050405020304" pitchFamily="18" charset="0"/>
              </a:rPr>
              <a:t>COUNTA </a:t>
            </a:r>
            <a:r>
              <a:rPr lang="ru-RU" sz="1400" dirty="0">
                <a:solidFill>
                  <a:schemeClr val="tx1"/>
                </a:solidFill>
                <a:effectLst/>
                <a:ea typeface="Calibri" panose="020F0502020204030204" pitchFamily="34" charset="0"/>
                <a:cs typeface="Times New Roman" panose="02020603050405020304" pitchFamily="18" charset="0"/>
              </a:rPr>
              <a:t>и т.д. </a:t>
            </a:r>
          </a:p>
          <a:p>
            <a:pPr indent="0" algn="just">
              <a:lnSpc>
                <a:spcPct val="150000"/>
              </a:lnSpc>
              <a:buNone/>
            </a:pPr>
            <a:r>
              <a:rPr lang="ru-RU" sz="1400" b="1" dirty="0">
                <a:solidFill>
                  <a:schemeClr val="tx1"/>
                </a:solidFill>
                <a:effectLst/>
                <a:ea typeface="Calibri" panose="020F0502020204030204" pitchFamily="34" charset="0"/>
                <a:cs typeface="Times New Roman" panose="02020603050405020304" pitchFamily="18" charset="0"/>
              </a:rPr>
              <a:t>Указанные выше правила справедливы и для всех других </a:t>
            </a:r>
            <a:r>
              <a:rPr lang="en-US" sz="1400" b="1" dirty="0">
                <a:solidFill>
                  <a:schemeClr val="tx1"/>
                </a:solidFill>
                <a:effectLst/>
                <a:ea typeface="Calibri" panose="020F0502020204030204" pitchFamily="34" charset="0"/>
                <a:cs typeface="Times New Roman" panose="02020603050405020304" pitchFamily="18" charset="0"/>
              </a:rPr>
              <a:t>DAX</a:t>
            </a:r>
            <a:r>
              <a:rPr lang="ru-RU" sz="1400" b="1" dirty="0">
                <a:solidFill>
                  <a:schemeClr val="tx1"/>
                </a:solidFill>
                <a:effectLst/>
                <a:ea typeface="Calibri" panose="020F0502020204030204" pitchFamily="34" charset="0"/>
                <a:cs typeface="Times New Roman" panose="02020603050405020304" pitchFamily="18" charset="0"/>
              </a:rPr>
              <a:t>-формул. </a:t>
            </a:r>
          </a:p>
          <a:p>
            <a:pPr indent="0" algn="just">
              <a:lnSpc>
                <a:spcPct val="150000"/>
              </a:lnSpc>
              <a:buNone/>
            </a:pPr>
            <a:r>
              <a:rPr lang="ru-RU" sz="1400" dirty="0">
                <a:solidFill>
                  <a:schemeClr val="tx1"/>
                </a:solidFill>
                <a:effectLst/>
                <a:ea typeface="Calibri" panose="020F0502020204030204" pitchFamily="34" charset="0"/>
                <a:cs typeface="Times New Roman" panose="02020603050405020304" pitchFamily="18" charset="0"/>
              </a:rPr>
              <a:t>Если пользователю необходимо произвести подсчет суммы с использованием тех или иных фильтров, необходимо воспользоваться формулой </a:t>
            </a:r>
            <a:r>
              <a:rPr lang="en-US" sz="1400" dirty="0">
                <a:solidFill>
                  <a:schemeClr val="tx1"/>
                </a:solidFill>
                <a:effectLst/>
                <a:ea typeface="Calibri" panose="020F0502020204030204" pitchFamily="34" charset="0"/>
                <a:cs typeface="Times New Roman" panose="02020603050405020304" pitchFamily="18" charset="0"/>
              </a:rPr>
              <a:t>CALCULATE</a:t>
            </a:r>
            <a:r>
              <a:rPr lang="ru-RU" sz="1400" dirty="0">
                <a:solidFill>
                  <a:schemeClr val="tx1"/>
                </a:solidFill>
                <a:effectLst/>
                <a:ea typeface="Calibri" panose="020F0502020204030204" pitchFamily="34" charset="0"/>
                <a:cs typeface="Times New Roman" panose="02020603050405020304" pitchFamily="18" charset="0"/>
              </a:rPr>
              <a:t>. </a:t>
            </a:r>
          </a:p>
          <a:p>
            <a:pPr indent="0" algn="ctr">
              <a:lnSpc>
                <a:spcPct val="150000"/>
              </a:lnSpc>
              <a:buNone/>
            </a:pPr>
            <a:endParaRPr lang="ru-RU" sz="1400" b="1" dirty="0">
              <a:solidFill>
                <a:schemeClr val="tx1"/>
              </a:solidFill>
              <a:effectLst/>
              <a:ea typeface="Calibri" panose="020F0502020204030204" pitchFamily="34" charset="0"/>
            </a:endParaRPr>
          </a:p>
          <a:p>
            <a:pPr indent="0" algn="ctr">
              <a:lnSpc>
                <a:spcPct val="150000"/>
              </a:lnSpc>
              <a:buNone/>
            </a:pPr>
            <a:endParaRPr lang="ru-RU" dirty="0">
              <a:solidFill>
                <a:schemeClr val="tx1"/>
              </a:solidFill>
              <a:latin typeface="Times New Roman" panose="02020603050405020304" pitchFamily="18" charset="0"/>
              <a:ea typeface="Calibri" panose="020F0502020204030204" pitchFamily="34" charset="0"/>
            </a:endParaRPr>
          </a:p>
          <a:p>
            <a:pPr indent="0" algn="ctr">
              <a:lnSpc>
                <a:spcPct val="150000"/>
              </a:lnSpc>
              <a:buNone/>
            </a:pPr>
            <a:endParaRPr lang="ru-RU" sz="1800" dirty="0">
              <a:solidFill>
                <a:schemeClr val="tx1"/>
              </a:solidFill>
              <a:effectLst/>
              <a:latin typeface="Times New Roman" panose="02020603050405020304" pitchFamily="18" charset="0"/>
              <a:ea typeface="Calibri" panose="020F0502020204030204" pitchFamily="34" charset="0"/>
            </a:endParaRPr>
          </a:p>
          <a:p>
            <a:pPr indent="0" algn="ctr">
              <a:lnSpc>
                <a:spcPct val="150000"/>
              </a:lnSpc>
              <a:buNone/>
            </a:pPr>
            <a:endParaRPr lang="ru-RU"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indent="0" algn="just">
              <a:lnSpc>
                <a:spcPct val="150000"/>
              </a:lnSpc>
              <a:buNone/>
            </a:pPr>
            <a:endParaRPr lang="ru-RU" sz="1400" dirty="0">
              <a:solidFill>
                <a:schemeClr val="tx1"/>
              </a:solidFill>
            </a:endParaRPr>
          </a:p>
          <a:p>
            <a:pPr indent="0" algn="just">
              <a:lnSpc>
                <a:spcPct val="150000"/>
              </a:lnSpc>
              <a:buNone/>
            </a:pPr>
            <a:endParaRPr lang="ru-RU" sz="1400" dirty="0">
              <a:solidFill>
                <a:schemeClr val="tx1"/>
              </a:solidFill>
            </a:endParaRPr>
          </a:p>
          <a:p>
            <a:pPr indent="0" algn="just">
              <a:lnSpc>
                <a:spcPct val="150000"/>
              </a:lnSpc>
              <a:buNone/>
            </a:pPr>
            <a:endParaRPr lang="ru-RU" sz="1400" dirty="0">
              <a:solidFill>
                <a:schemeClr val="tx1"/>
              </a:solidFill>
            </a:endParaRPr>
          </a:p>
          <a:p>
            <a:pPr indent="0" algn="just">
              <a:lnSpc>
                <a:spcPct val="150000"/>
              </a:lnSpc>
              <a:buNone/>
            </a:pPr>
            <a:endParaRPr lang="ru-RU" sz="1400" dirty="0">
              <a:solidFill>
                <a:schemeClr val="tx1"/>
              </a:solidFill>
            </a:endParaRPr>
          </a:p>
          <a:p>
            <a:pPr indent="0" algn="just">
              <a:lnSpc>
                <a:spcPct val="150000"/>
              </a:lnSpc>
              <a:buNone/>
            </a:pPr>
            <a:endParaRPr lang="ru-RU" sz="1400" dirty="0">
              <a:solidFill>
                <a:schemeClr val="tx1"/>
              </a:solidFill>
            </a:endParaRPr>
          </a:p>
          <a:p>
            <a:pPr indent="0" algn="just">
              <a:lnSpc>
                <a:spcPct val="150000"/>
              </a:lnSpc>
              <a:buNone/>
            </a:pPr>
            <a:endParaRPr lang="ru-RU" sz="1400" dirty="0">
              <a:solidFill>
                <a:schemeClr val="tx1"/>
              </a:solidFill>
            </a:endParaRPr>
          </a:p>
          <a:p>
            <a:pPr indent="0" algn="just">
              <a:lnSpc>
                <a:spcPct val="150000"/>
              </a:lnSpc>
              <a:buNone/>
            </a:pPr>
            <a:endParaRPr lang="ru-RU" sz="1400" dirty="0">
              <a:solidFill>
                <a:schemeClr val="tx1"/>
              </a:solidFill>
            </a:endParaRPr>
          </a:p>
          <a:p>
            <a:pPr indent="0" algn="just">
              <a:lnSpc>
                <a:spcPct val="150000"/>
              </a:lnSpc>
              <a:buNone/>
            </a:pPr>
            <a:endParaRPr lang="ru-RU" sz="1400" dirty="0">
              <a:solidFill>
                <a:schemeClr val="tx1"/>
              </a:solidFill>
            </a:endParaRPr>
          </a:p>
          <a:p>
            <a:pPr indent="0" algn="just">
              <a:lnSpc>
                <a:spcPct val="150000"/>
              </a:lnSpc>
              <a:buNone/>
            </a:pPr>
            <a:endParaRPr lang="ru-RU" sz="1400" dirty="0">
              <a:solidFill>
                <a:schemeClr val="tx1"/>
              </a:solidFill>
            </a:endParaRPr>
          </a:p>
        </p:txBody>
      </p:sp>
    </p:spTree>
    <p:extLst>
      <p:ext uri="{BB962C8B-B14F-4D97-AF65-F5344CB8AC3E}">
        <p14:creationId xmlns:p14="http://schemas.microsoft.com/office/powerpoint/2010/main" val="3272167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184ED26-0B1F-E89E-4AA0-2B191B346D06}"/>
              </a:ext>
            </a:extLst>
          </p:cNvPr>
          <p:cNvSpPr>
            <a:spLocks noGrp="1"/>
          </p:cNvSpPr>
          <p:nvPr>
            <p:ph idx="1"/>
          </p:nvPr>
        </p:nvSpPr>
        <p:spPr>
          <a:xfrm>
            <a:off x="2265362" y="619125"/>
            <a:ext cx="8915400" cy="6057899"/>
          </a:xfrm>
        </p:spPr>
        <p:txBody>
          <a:bodyPr>
            <a:normAutofit/>
          </a:bodyPr>
          <a:lstStyle/>
          <a:p>
            <a:pPr indent="0" algn="ctr">
              <a:lnSpc>
                <a:spcPct val="150000"/>
              </a:lnSpc>
              <a:buNone/>
            </a:pPr>
            <a:endParaRPr lang="ru-RU" dirty="0">
              <a:solidFill>
                <a:srgbClr val="000000"/>
              </a:solidFill>
              <a:latin typeface="Times New Roman" panose="02020603050405020304" pitchFamily="18" charset="0"/>
              <a:ea typeface="Calibri" panose="020F0502020204030204" pitchFamily="34" charset="0"/>
            </a:endParaRPr>
          </a:p>
          <a:p>
            <a:pPr indent="0" algn="ctr">
              <a:lnSpc>
                <a:spcPct val="150000"/>
              </a:lnSpc>
              <a:buNone/>
            </a:pPr>
            <a:endParaRPr lang="ru-RU" sz="1800" dirty="0">
              <a:solidFill>
                <a:srgbClr val="000000"/>
              </a:solidFill>
              <a:effectLst/>
              <a:latin typeface="Times New Roman" panose="02020603050405020304" pitchFamily="18" charset="0"/>
              <a:ea typeface="Calibri" panose="020F0502020204030204" pitchFamily="34" charset="0"/>
            </a:endParaRPr>
          </a:p>
          <a:p>
            <a:pPr indent="0" algn="ctr">
              <a:lnSpc>
                <a:spcPct val="150000"/>
              </a:lnSpc>
              <a:buNone/>
            </a:pP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p:txBody>
      </p:sp>
      <p:graphicFrame>
        <p:nvGraphicFramePr>
          <p:cNvPr id="5" name="Таблица 4">
            <a:extLst>
              <a:ext uri="{FF2B5EF4-FFF2-40B4-BE49-F238E27FC236}">
                <a16:creationId xmlns:a16="http://schemas.microsoft.com/office/drawing/2014/main" id="{AE3CEFCB-D5AC-126B-C3B2-374C6BC241EF}"/>
              </a:ext>
            </a:extLst>
          </p:cNvPr>
          <p:cNvGraphicFramePr>
            <a:graphicFrameLocks noGrp="1"/>
          </p:cNvGraphicFramePr>
          <p:nvPr>
            <p:extLst>
              <p:ext uri="{D42A27DB-BD31-4B8C-83A1-F6EECF244321}">
                <p14:modId xmlns:p14="http://schemas.microsoft.com/office/powerpoint/2010/main" val="1039483689"/>
              </p:ext>
            </p:extLst>
          </p:nvPr>
        </p:nvGraphicFramePr>
        <p:xfrm>
          <a:off x="2947669" y="1790192"/>
          <a:ext cx="7550785" cy="3277616"/>
        </p:xfrm>
        <a:graphic>
          <a:graphicData uri="http://schemas.openxmlformats.org/drawingml/2006/table">
            <a:tbl>
              <a:tblPr firstRow="1" firstCol="1" bandRow="1">
                <a:tableStyleId>{5C22544A-7EE6-4342-B048-85BDC9FD1C3A}</a:tableStyleId>
              </a:tblPr>
              <a:tblGrid>
                <a:gridCol w="1437005">
                  <a:extLst>
                    <a:ext uri="{9D8B030D-6E8A-4147-A177-3AD203B41FA5}">
                      <a16:colId xmlns:a16="http://schemas.microsoft.com/office/drawing/2014/main" val="546688597"/>
                    </a:ext>
                  </a:extLst>
                </a:gridCol>
                <a:gridCol w="3056890">
                  <a:extLst>
                    <a:ext uri="{9D8B030D-6E8A-4147-A177-3AD203B41FA5}">
                      <a16:colId xmlns:a16="http://schemas.microsoft.com/office/drawing/2014/main" val="2217287338"/>
                    </a:ext>
                  </a:extLst>
                </a:gridCol>
                <a:gridCol w="3056890">
                  <a:extLst>
                    <a:ext uri="{9D8B030D-6E8A-4147-A177-3AD203B41FA5}">
                      <a16:colId xmlns:a16="http://schemas.microsoft.com/office/drawing/2014/main" val="705378418"/>
                    </a:ext>
                  </a:extLst>
                </a:gridCol>
              </a:tblGrid>
              <a:tr h="0">
                <a:tc rowSpan="7">
                  <a:txBody>
                    <a:bodyPr/>
                    <a:lstStyle/>
                    <a:p>
                      <a:pPr>
                        <a:lnSpc>
                          <a:spcPct val="150000"/>
                        </a:lnSpc>
                      </a:pPr>
                      <a:r>
                        <a:rPr lang="ru-RU" sz="1400">
                          <a:effectLst/>
                        </a:rPr>
                        <a:t>Логические</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en-US" sz="1400">
                          <a:effectLst/>
                        </a:rPr>
                        <a:t>IF</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Проверка выполнения условия</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2332217"/>
                  </a:ext>
                </a:extLst>
              </a:tr>
              <a:tr h="0">
                <a:tc vMerge="1">
                  <a:txBody>
                    <a:bodyPr/>
                    <a:lstStyle/>
                    <a:p>
                      <a:endParaRPr lang="ru-RU"/>
                    </a:p>
                  </a:txBody>
                  <a:tcPr/>
                </a:tc>
                <a:tc>
                  <a:txBody>
                    <a:bodyPr/>
                    <a:lstStyle/>
                    <a:p>
                      <a:pPr>
                        <a:lnSpc>
                          <a:spcPct val="150000"/>
                        </a:lnSpc>
                      </a:pPr>
                      <a:r>
                        <a:rPr lang="en-US" sz="1400">
                          <a:effectLst/>
                        </a:rPr>
                        <a:t>AND (&amp;&amp;)</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Проверка на истинность всех аргументов условия</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65769282"/>
                  </a:ext>
                </a:extLst>
              </a:tr>
              <a:tr h="0">
                <a:tc vMerge="1">
                  <a:txBody>
                    <a:bodyPr/>
                    <a:lstStyle/>
                    <a:p>
                      <a:endParaRPr lang="ru-RU"/>
                    </a:p>
                  </a:txBody>
                  <a:tcPr/>
                </a:tc>
                <a:tc>
                  <a:txBody>
                    <a:bodyPr/>
                    <a:lstStyle/>
                    <a:p>
                      <a:pPr>
                        <a:lnSpc>
                          <a:spcPct val="150000"/>
                        </a:lnSpc>
                      </a:pPr>
                      <a:r>
                        <a:rPr lang="en-US" sz="1400">
                          <a:effectLst/>
                        </a:rPr>
                        <a:t>OR (</a:t>
                      </a:r>
                      <a:r>
                        <a:rPr lang="ru-RU" sz="1400">
                          <a:effectLst/>
                        </a:rPr>
                        <a:t>||</a:t>
                      </a:r>
                      <a:r>
                        <a:rPr lang="en-US" sz="1400">
                          <a:effectLst/>
                        </a:rPr>
                        <a:t>)</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Проверка на истинность хотя бы одного аргумента условия</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7386688"/>
                  </a:ext>
                </a:extLst>
              </a:tr>
              <a:tr h="0">
                <a:tc vMerge="1">
                  <a:txBody>
                    <a:bodyPr/>
                    <a:lstStyle/>
                    <a:p>
                      <a:endParaRPr lang="ru-RU"/>
                    </a:p>
                  </a:txBody>
                  <a:tcPr/>
                </a:tc>
                <a:tc>
                  <a:txBody>
                    <a:bodyPr/>
                    <a:lstStyle/>
                    <a:p>
                      <a:pPr>
                        <a:lnSpc>
                          <a:spcPct val="150000"/>
                        </a:lnSpc>
                      </a:pPr>
                      <a:r>
                        <a:rPr lang="en-US" sz="1400">
                          <a:effectLst/>
                        </a:rPr>
                        <a:t>NOT</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Замена логического значения на противоположное</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11621850"/>
                  </a:ext>
                </a:extLst>
              </a:tr>
              <a:tr h="0">
                <a:tc vMerge="1">
                  <a:txBody>
                    <a:bodyPr/>
                    <a:lstStyle/>
                    <a:p>
                      <a:endParaRPr lang="ru-RU"/>
                    </a:p>
                  </a:txBody>
                  <a:tcPr/>
                </a:tc>
                <a:tc>
                  <a:txBody>
                    <a:bodyPr/>
                    <a:lstStyle/>
                    <a:p>
                      <a:pPr>
                        <a:lnSpc>
                          <a:spcPct val="150000"/>
                        </a:lnSpc>
                      </a:pPr>
                      <a:r>
                        <a:rPr lang="en-US" sz="1400">
                          <a:effectLst/>
                        </a:rPr>
                        <a:t>TRUE</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Значение «истина»</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1264317"/>
                  </a:ext>
                </a:extLst>
              </a:tr>
              <a:tr h="0">
                <a:tc vMerge="1">
                  <a:txBody>
                    <a:bodyPr/>
                    <a:lstStyle/>
                    <a:p>
                      <a:endParaRPr lang="ru-RU"/>
                    </a:p>
                  </a:txBody>
                  <a:tcPr/>
                </a:tc>
                <a:tc>
                  <a:txBody>
                    <a:bodyPr/>
                    <a:lstStyle/>
                    <a:p>
                      <a:pPr>
                        <a:lnSpc>
                          <a:spcPct val="150000"/>
                        </a:lnSpc>
                      </a:pPr>
                      <a:r>
                        <a:rPr lang="en-US" sz="1400">
                          <a:effectLst/>
                        </a:rPr>
                        <a:t>FALSE</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Значение «ложь»</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3590338"/>
                  </a:ext>
                </a:extLst>
              </a:tr>
              <a:tr h="0">
                <a:tc vMerge="1">
                  <a:txBody>
                    <a:bodyPr/>
                    <a:lstStyle/>
                    <a:p>
                      <a:endParaRPr lang="ru-RU"/>
                    </a:p>
                  </a:txBody>
                  <a:tcPr/>
                </a:tc>
                <a:tc>
                  <a:txBody>
                    <a:bodyPr/>
                    <a:lstStyle/>
                    <a:p>
                      <a:pPr>
                        <a:lnSpc>
                          <a:spcPct val="150000"/>
                        </a:lnSpc>
                      </a:pPr>
                      <a:r>
                        <a:rPr lang="en-US" sz="1400">
                          <a:effectLst/>
                        </a:rPr>
                        <a:t>SWITCH</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dirty="0">
                          <a:effectLst/>
                        </a:rPr>
                        <a:t>Аналог функции </a:t>
                      </a:r>
                      <a:r>
                        <a:rPr lang="en-US" sz="1400" dirty="0">
                          <a:effectLst/>
                        </a:rPr>
                        <a:t>IF </a:t>
                      </a:r>
                      <a:r>
                        <a:rPr lang="ru-RU" sz="1400" dirty="0">
                          <a:effectLst/>
                        </a:rPr>
                        <a:t>для множественного условия</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27173777"/>
                  </a:ext>
                </a:extLst>
              </a:tr>
            </a:tbl>
          </a:graphicData>
        </a:graphic>
      </p:graphicFrame>
    </p:spTree>
    <p:extLst>
      <p:ext uri="{BB962C8B-B14F-4D97-AF65-F5344CB8AC3E}">
        <p14:creationId xmlns:p14="http://schemas.microsoft.com/office/powerpoint/2010/main" val="2292418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184ED26-0B1F-E89E-4AA0-2B191B346D06}"/>
              </a:ext>
            </a:extLst>
          </p:cNvPr>
          <p:cNvSpPr>
            <a:spLocks noGrp="1"/>
          </p:cNvSpPr>
          <p:nvPr>
            <p:ph idx="1"/>
          </p:nvPr>
        </p:nvSpPr>
        <p:spPr>
          <a:xfrm>
            <a:off x="2265362" y="619125"/>
            <a:ext cx="8915400" cy="6057899"/>
          </a:xfrm>
        </p:spPr>
        <p:txBody>
          <a:bodyPr>
            <a:normAutofit/>
          </a:bodyPr>
          <a:lstStyle/>
          <a:p>
            <a:pPr indent="0" algn="ctr">
              <a:lnSpc>
                <a:spcPct val="150000"/>
              </a:lnSpc>
              <a:buNone/>
            </a:pPr>
            <a:endParaRPr lang="ru-RU" dirty="0">
              <a:solidFill>
                <a:srgbClr val="000000"/>
              </a:solidFill>
              <a:latin typeface="Times New Roman" panose="02020603050405020304" pitchFamily="18" charset="0"/>
              <a:ea typeface="Calibri" panose="020F0502020204030204" pitchFamily="34" charset="0"/>
            </a:endParaRPr>
          </a:p>
          <a:p>
            <a:pPr indent="0" algn="ctr">
              <a:lnSpc>
                <a:spcPct val="150000"/>
              </a:lnSpc>
              <a:buNone/>
            </a:pPr>
            <a:endParaRPr lang="ru-RU" sz="1800" dirty="0">
              <a:solidFill>
                <a:srgbClr val="000000"/>
              </a:solidFill>
              <a:effectLst/>
              <a:latin typeface="Times New Roman" panose="02020603050405020304" pitchFamily="18" charset="0"/>
              <a:ea typeface="Calibri" panose="020F0502020204030204" pitchFamily="34" charset="0"/>
            </a:endParaRPr>
          </a:p>
          <a:p>
            <a:pPr indent="0" algn="ctr">
              <a:lnSpc>
                <a:spcPct val="150000"/>
              </a:lnSpc>
              <a:buNone/>
            </a:pP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p:txBody>
      </p:sp>
      <p:graphicFrame>
        <p:nvGraphicFramePr>
          <p:cNvPr id="2" name="Таблица 1">
            <a:extLst>
              <a:ext uri="{FF2B5EF4-FFF2-40B4-BE49-F238E27FC236}">
                <a16:creationId xmlns:a16="http://schemas.microsoft.com/office/drawing/2014/main" id="{E07B2FDF-2D50-6C22-28D5-6E7838B36767}"/>
              </a:ext>
            </a:extLst>
          </p:cNvPr>
          <p:cNvGraphicFramePr>
            <a:graphicFrameLocks noGrp="1"/>
          </p:cNvGraphicFramePr>
          <p:nvPr>
            <p:extLst>
              <p:ext uri="{D42A27DB-BD31-4B8C-83A1-F6EECF244321}">
                <p14:modId xmlns:p14="http://schemas.microsoft.com/office/powerpoint/2010/main" val="133450903"/>
              </p:ext>
            </p:extLst>
          </p:nvPr>
        </p:nvGraphicFramePr>
        <p:xfrm>
          <a:off x="2947669" y="2026601"/>
          <a:ext cx="7550785" cy="3242945"/>
        </p:xfrm>
        <a:graphic>
          <a:graphicData uri="http://schemas.openxmlformats.org/drawingml/2006/table">
            <a:tbl>
              <a:tblPr firstRow="1" firstCol="1" bandRow="1">
                <a:tableStyleId>{5C22544A-7EE6-4342-B048-85BDC9FD1C3A}</a:tableStyleId>
              </a:tblPr>
              <a:tblGrid>
                <a:gridCol w="1891030">
                  <a:extLst>
                    <a:ext uri="{9D8B030D-6E8A-4147-A177-3AD203B41FA5}">
                      <a16:colId xmlns:a16="http://schemas.microsoft.com/office/drawing/2014/main" val="3055662691"/>
                    </a:ext>
                  </a:extLst>
                </a:gridCol>
                <a:gridCol w="2602865">
                  <a:extLst>
                    <a:ext uri="{9D8B030D-6E8A-4147-A177-3AD203B41FA5}">
                      <a16:colId xmlns:a16="http://schemas.microsoft.com/office/drawing/2014/main" val="295978583"/>
                    </a:ext>
                  </a:extLst>
                </a:gridCol>
                <a:gridCol w="3056890">
                  <a:extLst>
                    <a:ext uri="{9D8B030D-6E8A-4147-A177-3AD203B41FA5}">
                      <a16:colId xmlns:a16="http://schemas.microsoft.com/office/drawing/2014/main" val="3270182982"/>
                    </a:ext>
                  </a:extLst>
                </a:gridCol>
              </a:tblGrid>
              <a:tr h="0">
                <a:tc rowSpan="8">
                  <a:txBody>
                    <a:bodyPr/>
                    <a:lstStyle/>
                    <a:p>
                      <a:pPr>
                        <a:lnSpc>
                          <a:spcPct val="150000"/>
                        </a:lnSpc>
                      </a:pPr>
                      <a:r>
                        <a:rPr lang="ru-RU" sz="1400">
                          <a:effectLst/>
                        </a:rPr>
                        <a:t>Математические</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en-US" sz="1400">
                          <a:effectLst/>
                        </a:rPr>
                        <a:t>ABS</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Нахождение модуля числа</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07132731"/>
                  </a:ext>
                </a:extLst>
              </a:tr>
              <a:tr h="0">
                <a:tc vMerge="1">
                  <a:txBody>
                    <a:bodyPr/>
                    <a:lstStyle/>
                    <a:p>
                      <a:endParaRPr lang="ru-RU"/>
                    </a:p>
                  </a:txBody>
                  <a:tcPr/>
                </a:tc>
                <a:tc>
                  <a:txBody>
                    <a:bodyPr/>
                    <a:lstStyle/>
                    <a:p>
                      <a:pPr>
                        <a:lnSpc>
                          <a:spcPct val="150000"/>
                        </a:lnSpc>
                      </a:pPr>
                      <a:r>
                        <a:rPr lang="en-US" sz="1400" dirty="0">
                          <a:effectLst/>
                        </a:rPr>
                        <a:t>DIVIDE</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Деление аргументов с проверкой деления на 0</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14327"/>
                  </a:ext>
                </a:extLst>
              </a:tr>
              <a:tr h="0">
                <a:tc vMerge="1">
                  <a:txBody>
                    <a:bodyPr/>
                    <a:lstStyle/>
                    <a:p>
                      <a:endParaRPr lang="ru-RU"/>
                    </a:p>
                  </a:txBody>
                  <a:tcPr/>
                </a:tc>
                <a:tc>
                  <a:txBody>
                    <a:bodyPr/>
                    <a:lstStyle/>
                    <a:p>
                      <a:pPr>
                        <a:lnSpc>
                          <a:spcPct val="150000"/>
                        </a:lnSpc>
                      </a:pPr>
                      <a:r>
                        <a:rPr lang="en-US" sz="1400">
                          <a:effectLst/>
                        </a:rPr>
                        <a:t>POWER</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Возведение числа в степень</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1660675"/>
                  </a:ext>
                </a:extLst>
              </a:tr>
              <a:tr h="0">
                <a:tc vMerge="1">
                  <a:txBody>
                    <a:bodyPr/>
                    <a:lstStyle/>
                    <a:p>
                      <a:endParaRPr lang="ru-RU"/>
                    </a:p>
                  </a:txBody>
                  <a:tcPr/>
                </a:tc>
                <a:tc>
                  <a:txBody>
                    <a:bodyPr/>
                    <a:lstStyle/>
                    <a:p>
                      <a:pPr>
                        <a:lnSpc>
                          <a:spcPct val="150000"/>
                        </a:lnSpc>
                      </a:pPr>
                      <a:r>
                        <a:rPr lang="en-US" sz="1400">
                          <a:effectLst/>
                        </a:rPr>
                        <a:t>SQRT</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Нахождение квадратного корня</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6011575"/>
                  </a:ext>
                </a:extLst>
              </a:tr>
              <a:tr h="0">
                <a:tc vMerge="1">
                  <a:txBody>
                    <a:bodyPr/>
                    <a:lstStyle/>
                    <a:p>
                      <a:endParaRPr lang="ru-RU"/>
                    </a:p>
                  </a:txBody>
                  <a:tcPr/>
                </a:tc>
                <a:tc>
                  <a:txBody>
                    <a:bodyPr/>
                    <a:lstStyle/>
                    <a:p>
                      <a:pPr>
                        <a:lnSpc>
                          <a:spcPct val="150000"/>
                        </a:lnSpc>
                      </a:pPr>
                      <a:r>
                        <a:rPr lang="en-US" sz="1400">
                          <a:effectLst/>
                        </a:rPr>
                        <a:t>QUOTIENT</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Вычисление целой части от деления</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6309281"/>
                  </a:ext>
                </a:extLst>
              </a:tr>
              <a:tr h="0">
                <a:tc vMerge="1">
                  <a:txBody>
                    <a:bodyPr/>
                    <a:lstStyle/>
                    <a:p>
                      <a:endParaRPr lang="ru-RU"/>
                    </a:p>
                  </a:txBody>
                  <a:tcPr/>
                </a:tc>
                <a:tc>
                  <a:txBody>
                    <a:bodyPr/>
                    <a:lstStyle/>
                    <a:p>
                      <a:pPr>
                        <a:lnSpc>
                          <a:spcPct val="150000"/>
                        </a:lnSpc>
                      </a:pPr>
                      <a:r>
                        <a:rPr lang="en-US" sz="1400">
                          <a:effectLst/>
                        </a:rPr>
                        <a:t>ROUND</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Округление до заданного числа дробной части</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37345379"/>
                  </a:ext>
                </a:extLst>
              </a:tr>
              <a:tr h="0">
                <a:tc vMerge="1">
                  <a:txBody>
                    <a:bodyPr/>
                    <a:lstStyle/>
                    <a:p>
                      <a:endParaRPr lang="ru-RU"/>
                    </a:p>
                  </a:txBody>
                  <a:tcPr/>
                </a:tc>
                <a:tc>
                  <a:txBody>
                    <a:bodyPr/>
                    <a:lstStyle/>
                    <a:p>
                      <a:pPr>
                        <a:lnSpc>
                          <a:spcPct val="150000"/>
                        </a:lnSpc>
                      </a:pPr>
                      <a:r>
                        <a:rPr lang="en-US" sz="1400">
                          <a:effectLst/>
                        </a:rPr>
                        <a:t>ROUNDUP</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Округление в большую сторону</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2661696"/>
                  </a:ext>
                </a:extLst>
              </a:tr>
              <a:tr h="0">
                <a:tc vMerge="1">
                  <a:txBody>
                    <a:bodyPr/>
                    <a:lstStyle/>
                    <a:p>
                      <a:endParaRPr lang="ru-RU"/>
                    </a:p>
                  </a:txBody>
                  <a:tcPr/>
                </a:tc>
                <a:tc>
                  <a:txBody>
                    <a:bodyPr/>
                    <a:lstStyle/>
                    <a:p>
                      <a:pPr>
                        <a:lnSpc>
                          <a:spcPct val="150000"/>
                        </a:lnSpc>
                      </a:pPr>
                      <a:r>
                        <a:rPr lang="en-US" sz="1400" dirty="0">
                          <a:effectLst/>
                        </a:rPr>
                        <a:t>ROUNDDOWN</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dirty="0">
                          <a:effectLst/>
                        </a:rPr>
                        <a:t>Округление в меньшую сторону</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648120"/>
                  </a:ext>
                </a:extLst>
              </a:tr>
            </a:tbl>
          </a:graphicData>
        </a:graphic>
      </p:graphicFrame>
    </p:spTree>
    <p:extLst>
      <p:ext uri="{BB962C8B-B14F-4D97-AF65-F5344CB8AC3E}">
        <p14:creationId xmlns:p14="http://schemas.microsoft.com/office/powerpoint/2010/main" val="3311317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184ED26-0B1F-E89E-4AA0-2B191B346D06}"/>
              </a:ext>
            </a:extLst>
          </p:cNvPr>
          <p:cNvSpPr>
            <a:spLocks noGrp="1"/>
          </p:cNvSpPr>
          <p:nvPr>
            <p:ph idx="1"/>
          </p:nvPr>
        </p:nvSpPr>
        <p:spPr>
          <a:xfrm>
            <a:off x="2265362" y="619125"/>
            <a:ext cx="8915400" cy="6057899"/>
          </a:xfrm>
        </p:spPr>
        <p:txBody>
          <a:bodyPr>
            <a:normAutofit/>
          </a:bodyPr>
          <a:lstStyle/>
          <a:p>
            <a:pPr indent="0" algn="ctr">
              <a:lnSpc>
                <a:spcPct val="150000"/>
              </a:lnSpc>
              <a:buNone/>
            </a:pPr>
            <a:endParaRPr lang="ru-RU" dirty="0">
              <a:solidFill>
                <a:srgbClr val="000000"/>
              </a:solidFill>
              <a:latin typeface="Times New Roman" panose="02020603050405020304" pitchFamily="18" charset="0"/>
              <a:ea typeface="Calibri" panose="020F0502020204030204" pitchFamily="34" charset="0"/>
            </a:endParaRPr>
          </a:p>
          <a:p>
            <a:pPr indent="0" algn="ctr">
              <a:lnSpc>
                <a:spcPct val="150000"/>
              </a:lnSpc>
              <a:buNone/>
            </a:pPr>
            <a:endParaRPr lang="ru-RU" sz="1800" dirty="0">
              <a:solidFill>
                <a:srgbClr val="000000"/>
              </a:solidFill>
              <a:effectLst/>
              <a:latin typeface="Times New Roman" panose="02020603050405020304" pitchFamily="18" charset="0"/>
              <a:ea typeface="Calibri" panose="020F0502020204030204" pitchFamily="34" charset="0"/>
            </a:endParaRPr>
          </a:p>
          <a:p>
            <a:pPr indent="0" algn="ctr">
              <a:lnSpc>
                <a:spcPct val="150000"/>
              </a:lnSpc>
              <a:buNone/>
            </a:pP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p:txBody>
      </p:sp>
      <p:graphicFrame>
        <p:nvGraphicFramePr>
          <p:cNvPr id="4" name="Таблица 3">
            <a:extLst>
              <a:ext uri="{FF2B5EF4-FFF2-40B4-BE49-F238E27FC236}">
                <a16:creationId xmlns:a16="http://schemas.microsoft.com/office/drawing/2014/main" id="{BBBA825A-3348-0A79-D591-502B12367ED0}"/>
              </a:ext>
            </a:extLst>
          </p:cNvPr>
          <p:cNvGraphicFramePr>
            <a:graphicFrameLocks noGrp="1"/>
          </p:cNvGraphicFramePr>
          <p:nvPr>
            <p:extLst>
              <p:ext uri="{D42A27DB-BD31-4B8C-83A1-F6EECF244321}">
                <p14:modId xmlns:p14="http://schemas.microsoft.com/office/powerpoint/2010/main" val="742408288"/>
              </p:ext>
            </p:extLst>
          </p:nvPr>
        </p:nvGraphicFramePr>
        <p:xfrm>
          <a:off x="2948939" y="1529206"/>
          <a:ext cx="7548245" cy="4237736"/>
        </p:xfrm>
        <a:graphic>
          <a:graphicData uri="http://schemas.openxmlformats.org/drawingml/2006/table">
            <a:tbl>
              <a:tblPr firstRow="1" firstCol="1" bandRow="1">
                <a:tableStyleId>{5C22544A-7EE6-4342-B048-85BDC9FD1C3A}</a:tableStyleId>
              </a:tblPr>
              <a:tblGrid>
                <a:gridCol w="1450975">
                  <a:extLst>
                    <a:ext uri="{9D8B030D-6E8A-4147-A177-3AD203B41FA5}">
                      <a16:colId xmlns:a16="http://schemas.microsoft.com/office/drawing/2014/main" val="794960677"/>
                    </a:ext>
                  </a:extLst>
                </a:gridCol>
                <a:gridCol w="3048635">
                  <a:extLst>
                    <a:ext uri="{9D8B030D-6E8A-4147-A177-3AD203B41FA5}">
                      <a16:colId xmlns:a16="http://schemas.microsoft.com/office/drawing/2014/main" val="1145354777"/>
                    </a:ext>
                  </a:extLst>
                </a:gridCol>
                <a:gridCol w="3048635">
                  <a:extLst>
                    <a:ext uri="{9D8B030D-6E8A-4147-A177-3AD203B41FA5}">
                      <a16:colId xmlns:a16="http://schemas.microsoft.com/office/drawing/2014/main" val="1840434061"/>
                    </a:ext>
                  </a:extLst>
                </a:gridCol>
              </a:tblGrid>
              <a:tr h="0">
                <a:tc rowSpan="7">
                  <a:txBody>
                    <a:bodyPr/>
                    <a:lstStyle/>
                    <a:p>
                      <a:pPr>
                        <a:lnSpc>
                          <a:spcPct val="150000"/>
                        </a:lnSpc>
                      </a:pPr>
                      <a:r>
                        <a:rPr lang="ru-RU" sz="1400">
                          <a:effectLst/>
                        </a:rPr>
                        <a:t>Текстовые</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en-US" sz="1400">
                          <a:effectLst/>
                        </a:rPr>
                        <a:t>CONCATENATE</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Объединение текстовых строк</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28942525"/>
                  </a:ext>
                </a:extLst>
              </a:tr>
              <a:tr h="0">
                <a:tc vMerge="1">
                  <a:txBody>
                    <a:bodyPr/>
                    <a:lstStyle/>
                    <a:p>
                      <a:endParaRPr lang="ru-RU"/>
                    </a:p>
                  </a:txBody>
                  <a:tcPr/>
                </a:tc>
                <a:tc>
                  <a:txBody>
                    <a:bodyPr/>
                    <a:lstStyle/>
                    <a:p>
                      <a:pPr>
                        <a:lnSpc>
                          <a:spcPct val="150000"/>
                        </a:lnSpc>
                      </a:pPr>
                      <a:r>
                        <a:rPr lang="en-US" sz="1400">
                          <a:effectLst/>
                        </a:rPr>
                        <a:t>TRIM</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Удаление лишних пробелов</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75063882"/>
                  </a:ext>
                </a:extLst>
              </a:tr>
              <a:tr h="0">
                <a:tc vMerge="1">
                  <a:txBody>
                    <a:bodyPr/>
                    <a:lstStyle/>
                    <a:p>
                      <a:endParaRPr lang="ru-RU"/>
                    </a:p>
                  </a:txBody>
                  <a:tcPr/>
                </a:tc>
                <a:tc>
                  <a:txBody>
                    <a:bodyPr/>
                    <a:lstStyle/>
                    <a:p>
                      <a:pPr>
                        <a:lnSpc>
                          <a:spcPct val="150000"/>
                        </a:lnSpc>
                      </a:pPr>
                      <a:r>
                        <a:rPr lang="en-US" sz="1400">
                          <a:effectLst/>
                        </a:rPr>
                        <a:t>LOWER</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Преобразование текста в нижнем регистре</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23977017"/>
                  </a:ext>
                </a:extLst>
              </a:tr>
              <a:tr h="0">
                <a:tc vMerge="1">
                  <a:txBody>
                    <a:bodyPr/>
                    <a:lstStyle/>
                    <a:p>
                      <a:endParaRPr lang="ru-RU"/>
                    </a:p>
                  </a:txBody>
                  <a:tcPr/>
                </a:tc>
                <a:tc>
                  <a:txBody>
                    <a:bodyPr/>
                    <a:lstStyle/>
                    <a:p>
                      <a:pPr>
                        <a:lnSpc>
                          <a:spcPct val="150000"/>
                        </a:lnSpc>
                      </a:pPr>
                      <a:r>
                        <a:rPr lang="en-US" sz="1400">
                          <a:effectLst/>
                        </a:rPr>
                        <a:t>UPPER</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Преобразование текста в верхнем регистре</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71898179"/>
                  </a:ext>
                </a:extLst>
              </a:tr>
              <a:tr h="0">
                <a:tc vMerge="1">
                  <a:txBody>
                    <a:bodyPr/>
                    <a:lstStyle/>
                    <a:p>
                      <a:endParaRPr lang="ru-RU"/>
                    </a:p>
                  </a:txBody>
                  <a:tcPr/>
                </a:tc>
                <a:tc>
                  <a:txBody>
                    <a:bodyPr/>
                    <a:lstStyle/>
                    <a:p>
                      <a:pPr>
                        <a:lnSpc>
                          <a:spcPct val="150000"/>
                        </a:lnSpc>
                      </a:pPr>
                      <a:r>
                        <a:rPr lang="en-US" sz="1400">
                          <a:effectLst/>
                        </a:rPr>
                        <a:t>FIND</a:t>
                      </a:r>
                      <a:r>
                        <a:rPr lang="ru-RU" sz="1400">
                          <a:effectLst/>
                        </a:rPr>
                        <a:t> и </a:t>
                      </a:r>
                      <a:r>
                        <a:rPr lang="en-US" sz="1400">
                          <a:effectLst/>
                        </a:rPr>
                        <a:t>SEARCH</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Возврат номера начальной позиции искомого текста в строке (с учетом или без учета регистра)</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472745"/>
                  </a:ext>
                </a:extLst>
              </a:tr>
              <a:tr h="0">
                <a:tc vMerge="1">
                  <a:txBody>
                    <a:bodyPr/>
                    <a:lstStyle/>
                    <a:p>
                      <a:endParaRPr lang="ru-RU"/>
                    </a:p>
                  </a:txBody>
                  <a:tcPr/>
                </a:tc>
                <a:tc>
                  <a:txBody>
                    <a:bodyPr/>
                    <a:lstStyle/>
                    <a:p>
                      <a:pPr>
                        <a:lnSpc>
                          <a:spcPct val="150000"/>
                        </a:lnSpc>
                      </a:pPr>
                      <a:r>
                        <a:rPr lang="en-US" sz="1400">
                          <a:effectLst/>
                        </a:rPr>
                        <a:t>MID</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Возврат строки из текста по начальной позиции и длине</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83118"/>
                  </a:ext>
                </a:extLst>
              </a:tr>
              <a:tr h="0">
                <a:tc vMerge="1">
                  <a:txBody>
                    <a:bodyPr/>
                    <a:lstStyle/>
                    <a:p>
                      <a:endParaRPr lang="ru-RU"/>
                    </a:p>
                  </a:txBody>
                  <a:tcPr/>
                </a:tc>
                <a:tc>
                  <a:txBody>
                    <a:bodyPr/>
                    <a:lstStyle/>
                    <a:p>
                      <a:pPr>
                        <a:lnSpc>
                          <a:spcPct val="150000"/>
                        </a:lnSpc>
                      </a:pPr>
                      <a:r>
                        <a:rPr lang="en-US" sz="1400">
                          <a:effectLst/>
                        </a:rPr>
                        <a:t>FORMAT</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dirty="0">
                          <a:effectLst/>
                        </a:rPr>
                        <a:t>Преобразование значения в текст</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7163548"/>
                  </a:ext>
                </a:extLst>
              </a:tr>
            </a:tbl>
          </a:graphicData>
        </a:graphic>
      </p:graphicFrame>
    </p:spTree>
    <p:extLst>
      <p:ext uri="{BB962C8B-B14F-4D97-AF65-F5344CB8AC3E}">
        <p14:creationId xmlns:p14="http://schemas.microsoft.com/office/powerpoint/2010/main" val="506781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184ED26-0B1F-E89E-4AA0-2B191B346D06}"/>
              </a:ext>
            </a:extLst>
          </p:cNvPr>
          <p:cNvSpPr>
            <a:spLocks noGrp="1"/>
          </p:cNvSpPr>
          <p:nvPr>
            <p:ph idx="1"/>
          </p:nvPr>
        </p:nvSpPr>
        <p:spPr>
          <a:xfrm>
            <a:off x="2265361" y="400050"/>
            <a:ext cx="8915400" cy="6057899"/>
          </a:xfrm>
        </p:spPr>
        <p:txBody>
          <a:bodyPr>
            <a:normAutofit/>
          </a:bodyPr>
          <a:lstStyle/>
          <a:p>
            <a:pPr indent="0" algn="ctr">
              <a:lnSpc>
                <a:spcPct val="150000"/>
              </a:lnSpc>
              <a:buNone/>
            </a:pPr>
            <a:endParaRPr lang="ru-RU" dirty="0">
              <a:solidFill>
                <a:schemeClr val="tx1"/>
              </a:solidFill>
              <a:latin typeface="Times New Roman" panose="02020603050405020304" pitchFamily="18" charset="0"/>
              <a:ea typeface="Calibri" panose="020F0502020204030204" pitchFamily="34" charset="0"/>
            </a:endParaRPr>
          </a:p>
          <a:p>
            <a:pPr indent="0" algn="ctr">
              <a:lnSpc>
                <a:spcPct val="150000"/>
              </a:lnSpc>
              <a:buNone/>
            </a:pPr>
            <a:endParaRPr lang="ru-RU" sz="1800" dirty="0">
              <a:solidFill>
                <a:schemeClr val="tx1"/>
              </a:solidFill>
              <a:effectLst/>
              <a:latin typeface="Times New Roman" panose="02020603050405020304" pitchFamily="18" charset="0"/>
              <a:ea typeface="Calibri" panose="020F0502020204030204" pitchFamily="34" charset="0"/>
            </a:endParaRPr>
          </a:p>
          <a:p>
            <a:pPr indent="0" algn="ctr">
              <a:lnSpc>
                <a:spcPct val="150000"/>
              </a:lnSpc>
              <a:buNone/>
            </a:pPr>
            <a:endParaRPr lang="ru-RU"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indent="0" algn="just">
              <a:lnSpc>
                <a:spcPct val="150000"/>
              </a:lnSpc>
              <a:buNone/>
            </a:pPr>
            <a:endParaRPr lang="ru-RU" sz="1400" dirty="0">
              <a:solidFill>
                <a:schemeClr val="tx1"/>
              </a:solidFill>
            </a:endParaRPr>
          </a:p>
          <a:p>
            <a:pPr indent="0" algn="just">
              <a:lnSpc>
                <a:spcPct val="150000"/>
              </a:lnSpc>
              <a:buNone/>
            </a:pPr>
            <a:endParaRPr lang="ru-RU" sz="1400" dirty="0">
              <a:solidFill>
                <a:schemeClr val="tx1"/>
              </a:solidFill>
            </a:endParaRPr>
          </a:p>
          <a:p>
            <a:pPr indent="0" algn="just">
              <a:lnSpc>
                <a:spcPct val="150000"/>
              </a:lnSpc>
              <a:buNone/>
            </a:pPr>
            <a:endParaRPr lang="ru-RU" sz="1400" dirty="0">
              <a:solidFill>
                <a:schemeClr val="tx1"/>
              </a:solidFill>
            </a:endParaRPr>
          </a:p>
          <a:p>
            <a:pPr indent="0" algn="just">
              <a:lnSpc>
                <a:spcPct val="150000"/>
              </a:lnSpc>
              <a:buNone/>
            </a:pPr>
            <a:endParaRPr lang="ru-RU" sz="1400" dirty="0">
              <a:solidFill>
                <a:schemeClr val="tx1"/>
              </a:solidFill>
            </a:endParaRPr>
          </a:p>
          <a:p>
            <a:pPr indent="0" algn="just">
              <a:lnSpc>
                <a:spcPct val="150000"/>
              </a:lnSpc>
              <a:buNone/>
            </a:pPr>
            <a:endParaRPr lang="ru-RU" sz="1400" dirty="0">
              <a:solidFill>
                <a:schemeClr val="tx1"/>
              </a:solidFill>
              <a:effectLst/>
              <a:ea typeface="Calibri" panose="020F0502020204030204" pitchFamily="34" charset="0"/>
              <a:cs typeface="Times New Roman" panose="02020603050405020304" pitchFamily="18" charset="0"/>
            </a:endParaRPr>
          </a:p>
          <a:p>
            <a:pPr indent="0" algn="just">
              <a:lnSpc>
                <a:spcPct val="150000"/>
              </a:lnSpc>
              <a:buNone/>
            </a:pPr>
            <a:r>
              <a:rPr lang="ru-RU" sz="1400" dirty="0">
                <a:solidFill>
                  <a:schemeClr val="tx1"/>
                </a:solidFill>
                <a:effectLst/>
                <a:ea typeface="Calibri" panose="020F0502020204030204" pitchFamily="34" charset="0"/>
                <a:cs typeface="Times New Roman" panose="02020603050405020304" pitchFamily="18" charset="0"/>
              </a:rPr>
              <a:t>При использовании формул </a:t>
            </a:r>
            <a:r>
              <a:rPr lang="en-US" sz="1400" dirty="0">
                <a:solidFill>
                  <a:schemeClr val="tx1"/>
                </a:solidFill>
                <a:effectLst/>
                <a:ea typeface="Calibri" panose="020F0502020204030204" pitchFamily="34" charset="0"/>
                <a:cs typeface="Times New Roman" panose="02020603050405020304" pitchFamily="18" charset="0"/>
              </a:rPr>
              <a:t>PREVIOUSDAY</a:t>
            </a:r>
            <a:r>
              <a:rPr lang="ru-RU" sz="1400" dirty="0">
                <a:solidFill>
                  <a:schemeClr val="tx1"/>
                </a:solidFill>
                <a:effectLst/>
                <a:ea typeface="Calibri" panose="020F0502020204030204" pitchFamily="34" charset="0"/>
                <a:cs typeface="Times New Roman" panose="02020603050405020304" pitchFamily="18" charset="0"/>
              </a:rPr>
              <a:t>, </a:t>
            </a:r>
            <a:r>
              <a:rPr lang="en-US" sz="1400" dirty="0">
                <a:solidFill>
                  <a:schemeClr val="tx1"/>
                </a:solidFill>
                <a:effectLst/>
                <a:ea typeface="Calibri" panose="020F0502020204030204" pitchFamily="34" charset="0"/>
                <a:cs typeface="Times New Roman" panose="02020603050405020304" pitchFamily="18" charset="0"/>
              </a:rPr>
              <a:t>PREVIOUSMONTH</a:t>
            </a:r>
            <a:r>
              <a:rPr lang="ru-RU" sz="1400" dirty="0">
                <a:solidFill>
                  <a:schemeClr val="tx1"/>
                </a:solidFill>
                <a:effectLst/>
                <a:ea typeface="Calibri" panose="020F0502020204030204" pitchFamily="34" charset="0"/>
                <a:cs typeface="Times New Roman" panose="02020603050405020304" pitchFamily="18" charset="0"/>
              </a:rPr>
              <a:t>, </a:t>
            </a:r>
            <a:r>
              <a:rPr lang="en-US" sz="1400" dirty="0">
                <a:solidFill>
                  <a:schemeClr val="tx1"/>
                </a:solidFill>
                <a:effectLst/>
                <a:ea typeface="Calibri" panose="020F0502020204030204" pitchFamily="34" charset="0"/>
                <a:cs typeface="Times New Roman" panose="02020603050405020304" pitchFamily="18" charset="0"/>
              </a:rPr>
              <a:t>PREVIOUSQUARTER </a:t>
            </a:r>
            <a:r>
              <a:rPr lang="ru-RU" sz="1400" dirty="0">
                <a:solidFill>
                  <a:schemeClr val="tx1"/>
                </a:solidFill>
                <a:effectLst/>
                <a:ea typeface="Calibri" panose="020F0502020204030204" pitchFamily="34" charset="0"/>
                <a:cs typeface="Times New Roman" panose="02020603050405020304" pitchFamily="18" charset="0"/>
              </a:rPr>
              <a:t>и </a:t>
            </a:r>
            <a:r>
              <a:rPr lang="en-US" sz="1400" dirty="0">
                <a:solidFill>
                  <a:schemeClr val="tx1"/>
                </a:solidFill>
                <a:effectLst/>
                <a:ea typeface="Calibri" panose="020F0502020204030204" pitchFamily="34" charset="0"/>
                <a:cs typeface="Times New Roman" panose="02020603050405020304" pitchFamily="18" charset="0"/>
              </a:rPr>
              <a:t>PREVIOUSYEAR </a:t>
            </a:r>
            <a:r>
              <a:rPr lang="ru-RU" sz="1400" dirty="0">
                <a:solidFill>
                  <a:schemeClr val="tx1"/>
                </a:solidFill>
                <a:effectLst/>
                <a:ea typeface="Calibri" panose="020F0502020204030204" pitchFamily="34" charset="0"/>
                <a:cs typeface="Times New Roman" panose="02020603050405020304" pitchFamily="18" charset="0"/>
              </a:rPr>
              <a:t>в сочетании с группой математических формул или формул агрегирования можно вычислить интересующие пользователя показатели за прошедшие день, месяц, квартал или год. </a:t>
            </a:r>
          </a:p>
          <a:p>
            <a:pPr indent="0" algn="just">
              <a:lnSpc>
                <a:spcPct val="150000"/>
              </a:lnSpc>
              <a:buNone/>
            </a:pPr>
            <a:endParaRPr lang="ru-RU" sz="1400" dirty="0">
              <a:solidFill>
                <a:schemeClr val="tx1"/>
              </a:solidFill>
            </a:endParaRPr>
          </a:p>
          <a:p>
            <a:pPr indent="0" algn="just">
              <a:lnSpc>
                <a:spcPct val="150000"/>
              </a:lnSpc>
              <a:buNone/>
            </a:pPr>
            <a:endParaRPr lang="ru-RU" sz="1400" dirty="0">
              <a:solidFill>
                <a:schemeClr val="tx1"/>
              </a:solidFill>
            </a:endParaRPr>
          </a:p>
          <a:p>
            <a:pPr indent="0" algn="just">
              <a:lnSpc>
                <a:spcPct val="150000"/>
              </a:lnSpc>
              <a:buNone/>
            </a:pPr>
            <a:endParaRPr lang="ru-RU" sz="1400" dirty="0">
              <a:solidFill>
                <a:schemeClr val="tx1"/>
              </a:solidFill>
            </a:endParaRPr>
          </a:p>
        </p:txBody>
      </p:sp>
      <p:graphicFrame>
        <p:nvGraphicFramePr>
          <p:cNvPr id="2" name="Таблица 1">
            <a:extLst>
              <a:ext uri="{FF2B5EF4-FFF2-40B4-BE49-F238E27FC236}">
                <a16:creationId xmlns:a16="http://schemas.microsoft.com/office/drawing/2014/main" id="{7426DEB3-FBB2-3029-1EBC-1C51AE4CEEEA}"/>
              </a:ext>
            </a:extLst>
          </p:cNvPr>
          <p:cNvGraphicFramePr>
            <a:graphicFrameLocks noGrp="1"/>
          </p:cNvGraphicFramePr>
          <p:nvPr>
            <p:extLst>
              <p:ext uri="{D42A27DB-BD31-4B8C-83A1-F6EECF244321}">
                <p14:modId xmlns:p14="http://schemas.microsoft.com/office/powerpoint/2010/main" val="2985839162"/>
              </p:ext>
            </p:extLst>
          </p:nvPr>
        </p:nvGraphicFramePr>
        <p:xfrm>
          <a:off x="2948939" y="839945"/>
          <a:ext cx="7548245" cy="2706878"/>
        </p:xfrm>
        <a:graphic>
          <a:graphicData uri="http://schemas.openxmlformats.org/drawingml/2006/table">
            <a:tbl>
              <a:tblPr firstRow="1" firstCol="1" bandRow="1">
                <a:tableStyleId>{5C22544A-7EE6-4342-B048-85BDC9FD1C3A}</a:tableStyleId>
              </a:tblPr>
              <a:tblGrid>
                <a:gridCol w="1450975">
                  <a:extLst>
                    <a:ext uri="{9D8B030D-6E8A-4147-A177-3AD203B41FA5}">
                      <a16:colId xmlns:a16="http://schemas.microsoft.com/office/drawing/2014/main" val="1659175108"/>
                    </a:ext>
                  </a:extLst>
                </a:gridCol>
                <a:gridCol w="3048635">
                  <a:extLst>
                    <a:ext uri="{9D8B030D-6E8A-4147-A177-3AD203B41FA5}">
                      <a16:colId xmlns:a16="http://schemas.microsoft.com/office/drawing/2014/main" val="2776170062"/>
                    </a:ext>
                  </a:extLst>
                </a:gridCol>
                <a:gridCol w="3048635">
                  <a:extLst>
                    <a:ext uri="{9D8B030D-6E8A-4147-A177-3AD203B41FA5}">
                      <a16:colId xmlns:a16="http://schemas.microsoft.com/office/drawing/2014/main" val="66643483"/>
                    </a:ext>
                  </a:extLst>
                </a:gridCol>
              </a:tblGrid>
              <a:tr h="0">
                <a:tc rowSpan="5">
                  <a:txBody>
                    <a:bodyPr/>
                    <a:lstStyle/>
                    <a:p>
                      <a:pPr>
                        <a:lnSpc>
                          <a:spcPct val="150000"/>
                        </a:lnSpc>
                      </a:pPr>
                      <a:r>
                        <a:rPr lang="ru-RU" sz="1400">
                          <a:effectLst/>
                        </a:rPr>
                        <a:t>Работа с датами</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en-US" sz="1400">
                          <a:effectLst/>
                        </a:rPr>
                        <a:t>TODAY</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dirty="0">
                          <a:effectLst/>
                        </a:rPr>
                        <a:t>Определение сегодняшней даты</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0575809"/>
                  </a:ext>
                </a:extLst>
              </a:tr>
              <a:tr h="0">
                <a:tc vMerge="1">
                  <a:txBody>
                    <a:bodyPr/>
                    <a:lstStyle/>
                    <a:p>
                      <a:endParaRPr lang="ru-RU"/>
                    </a:p>
                  </a:txBody>
                  <a:tcPr/>
                </a:tc>
                <a:tc>
                  <a:txBody>
                    <a:bodyPr/>
                    <a:lstStyle/>
                    <a:p>
                      <a:pPr>
                        <a:lnSpc>
                          <a:spcPct val="150000"/>
                        </a:lnSpc>
                      </a:pPr>
                      <a:r>
                        <a:rPr lang="en-US" sz="1400">
                          <a:effectLst/>
                        </a:rPr>
                        <a:t>DATE</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Возврат заданной даты</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04088551"/>
                  </a:ext>
                </a:extLst>
              </a:tr>
              <a:tr h="0">
                <a:tc vMerge="1">
                  <a:txBody>
                    <a:bodyPr/>
                    <a:lstStyle/>
                    <a:p>
                      <a:endParaRPr lang="ru-RU"/>
                    </a:p>
                  </a:txBody>
                  <a:tcPr/>
                </a:tc>
                <a:tc>
                  <a:txBody>
                    <a:bodyPr/>
                    <a:lstStyle/>
                    <a:p>
                      <a:pPr>
                        <a:lnSpc>
                          <a:spcPct val="150000"/>
                        </a:lnSpc>
                      </a:pPr>
                      <a:r>
                        <a:rPr lang="en-US" sz="1400">
                          <a:effectLst/>
                        </a:rPr>
                        <a:t>DAY, MONTH </a:t>
                      </a:r>
                      <a:r>
                        <a:rPr lang="ru-RU" sz="1400">
                          <a:effectLst/>
                        </a:rPr>
                        <a:t>и</a:t>
                      </a:r>
                      <a:endParaRPr lang="ru-RU" sz="1100">
                        <a:effectLst/>
                      </a:endParaRPr>
                    </a:p>
                    <a:p>
                      <a:pPr>
                        <a:lnSpc>
                          <a:spcPct val="150000"/>
                        </a:lnSpc>
                      </a:pPr>
                      <a:r>
                        <a:rPr lang="en-US" sz="1400">
                          <a:effectLst/>
                        </a:rPr>
                        <a:t>YEAR</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Вычисление дня, месяца, года для заданной даты</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8173965"/>
                  </a:ext>
                </a:extLst>
              </a:tr>
              <a:tr h="0">
                <a:tc vMerge="1">
                  <a:txBody>
                    <a:bodyPr/>
                    <a:lstStyle/>
                    <a:p>
                      <a:endParaRPr lang="ru-RU"/>
                    </a:p>
                  </a:txBody>
                  <a:tcPr/>
                </a:tc>
                <a:tc>
                  <a:txBody>
                    <a:bodyPr/>
                    <a:lstStyle/>
                    <a:p>
                      <a:pPr>
                        <a:lnSpc>
                          <a:spcPct val="150000"/>
                        </a:lnSpc>
                      </a:pPr>
                      <a:r>
                        <a:rPr lang="en-US" sz="1400">
                          <a:effectLst/>
                        </a:rPr>
                        <a:t>WEEKDAY</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Возврат номера дня недели от 1 до 7</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6693241"/>
                  </a:ext>
                </a:extLst>
              </a:tr>
              <a:tr h="0">
                <a:tc vMerge="1">
                  <a:txBody>
                    <a:bodyPr/>
                    <a:lstStyle/>
                    <a:p>
                      <a:endParaRPr lang="ru-RU"/>
                    </a:p>
                  </a:txBody>
                  <a:tcPr/>
                </a:tc>
                <a:tc>
                  <a:txBody>
                    <a:bodyPr/>
                    <a:lstStyle/>
                    <a:p>
                      <a:pPr>
                        <a:lnSpc>
                          <a:spcPct val="150000"/>
                        </a:lnSpc>
                      </a:pPr>
                      <a:r>
                        <a:rPr lang="en-US" sz="1400">
                          <a:effectLst/>
                        </a:rPr>
                        <a:t>WEEKNUM</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dirty="0">
                          <a:effectLst/>
                        </a:rPr>
                        <a:t>Определение номера недели в году</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5238313"/>
                  </a:ext>
                </a:extLst>
              </a:tr>
            </a:tbl>
          </a:graphicData>
        </a:graphic>
      </p:graphicFrame>
    </p:spTree>
    <p:extLst>
      <p:ext uri="{BB962C8B-B14F-4D97-AF65-F5344CB8AC3E}">
        <p14:creationId xmlns:p14="http://schemas.microsoft.com/office/powerpoint/2010/main" val="933428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4DA161-D7E6-FE2D-73F6-C1C88409AB9A}"/>
              </a:ext>
            </a:extLst>
          </p:cNvPr>
          <p:cNvSpPr>
            <a:spLocks noGrp="1"/>
          </p:cNvSpPr>
          <p:nvPr>
            <p:ph type="title"/>
          </p:nvPr>
        </p:nvSpPr>
        <p:spPr/>
        <p:txBody>
          <a:bodyPr>
            <a:normAutofit/>
          </a:bodyPr>
          <a:lstStyle/>
          <a:p>
            <a:pPr algn="ctr"/>
            <a:r>
              <a:rPr lang="ru-RU" sz="2400" b="1" dirty="0">
                <a:solidFill>
                  <a:schemeClr val="tx1"/>
                </a:solidFill>
              </a:rPr>
              <a:t>Введение</a:t>
            </a:r>
          </a:p>
        </p:txBody>
      </p:sp>
      <p:sp>
        <p:nvSpPr>
          <p:cNvPr id="3" name="Объект 2">
            <a:extLst>
              <a:ext uri="{FF2B5EF4-FFF2-40B4-BE49-F238E27FC236}">
                <a16:creationId xmlns:a16="http://schemas.microsoft.com/office/drawing/2014/main" id="{BF139037-AE99-9F5F-89D9-2623F83780C2}"/>
              </a:ext>
            </a:extLst>
          </p:cNvPr>
          <p:cNvSpPr>
            <a:spLocks noGrp="1"/>
          </p:cNvSpPr>
          <p:nvPr>
            <p:ph idx="1"/>
          </p:nvPr>
        </p:nvSpPr>
        <p:spPr>
          <a:xfrm>
            <a:off x="2381250" y="942975"/>
            <a:ext cx="9486899" cy="6067425"/>
          </a:xfrm>
        </p:spPr>
        <p:txBody>
          <a:bodyPr>
            <a:noAutofit/>
          </a:bodyPr>
          <a:lstStyle/>
          <a:p>
            <a:pPr indent="0" algn="just">
              <a:lnSpc>
                <a:spcPct val="150000"/>
              </a:lnSpc>
              <a:buNone/>
            </a:pPr>
            <a:endParaRPr lang="ru-RU" sz="1400" dirty="0">
              <a:ea typeface="Calibri" panose="020F0502020204030204" pitchFamily="34" charset="0"/>
              <a:cs typeface="Times New Roman" panose="02020603050405020304" pitchFamily="18" charset="0"/>
            </a:endParaRPr>
          </a:p>
          <a:p>
            <a:pPr indent="0" algn="just">
              <a:lnSpc>
                <a:spcPct val="150000"/>
              </a:lnSpc>
              <a:buNone/>
            </a:pPr>
            <a:r>
              <a:rPr lang="ru-RU" sz="1400" dirty="0">
                <a:solidFill>
                  <a:schemeClr val="tx1"/>
                </a:solidFill>
                <a:ea typeface="Calibri" panose="020F0502020204030204" pitchFamily="34" charset="0"/>
                <a:cs typeface="Times New Roman" panose="02020603050405020304" pitchFamily="18" charset="0"/>
              </a:rPr>
              <a:t>В</a:t>
            </a:r>
            <a:r>
              <a:rPr lang="ru-RU" sz="1400" dirty="0">
                <a:solidFill>
                  <a:schemeClr val="tx1"/>
                </a:solidFill>
                <a:effectLst/>
                <a:ea typeface="Calibri" panose="020F0502020204030204" pitchFamily="34" charset="0"/>
                <a:cs typeface="Times New Roman" panose="02020603050405020304" pitchFamily="18" charset="0"/>
              </a:rPr>
              <a:t> настоящее время работа со статистическими данными правоохранительных органов и судебной системы имеет ряд существенных недостатков. </a:t>
            </a:r>
          </a:p>
          <a:p>
            <a:pPr indent="449580" algn="just">
              <a:lnSpc>
                <a:spcPct val="150000"/>
              </a:lnSpc>
            </a:pPr>
            <a:r>
              <a:rPr lang="ru-RU" sz="1400" dirty="0">
                <a:solidFill>
                  <a:schemeClr val="tx1"/>
                </a:solidFill>
                <a:effectLst/>
                <a:ea typeface="Calibri" panose="020F0502020204030204" pitchFamily="34" charset="0"/>
                <a:cs typeface="Times New Roman" panose="02020603050405020304" pitchFamily="18" charset="0"/>
              </a:rPr>
              <a:t>Во-первых, большой массив данных не отсортирован надлежащим образом и не подготовлен для удобного сравнительного анализа. </a:t>
            </a:r>
          </a:p>
          <a:p>
            <a:pPr indent="449580" algn="just">
              <a:lnSpc>
                <a:spcPct val="150000"/>
              </a:lnSpc>
            </a:pPr>
            <a:r>
              <a:rPr lang="ru-RU" sz="1400" dirty="0">
                <a:solidFill>
                  <a:schemeClr val="tx1"/>
                </a:solidFill>
                <a:effectLst/>
                <a:ea typeface="Calibri" panose="020F0502020204030204" pitchFamily="34" charset="0"/>
                <a:cs typeface="Times New Roman" panose="02020603050405020304" pitchFamily="18" charset="0"/>
              </a:rPr>
              <a:t>Во-вторых, показатели, публикуемые в средствах массовой информации и социальной сети «Интернет», недостаточно хорошо визуализированы.  </a:t>
            </a:r>
          </a:p>
          <a:p>
            <a:pPr indent="0" algn="just">
              <a:lnSpc>
                <a:spcPct val="150000"/>
              </a:lnSpc>
              <a:buNone/>
            </a:pPr>
            <a:r>
              <a:rPr lang="ru-RU" sz="1400" dirty="0">
                <a:solidFill>
                  <a:schemeClr val="tx1"/>
                </a:solidFill>
                <a:effectLst/>
                <a:ea typeface="Calibri" panose="020F0502020204030204" pitchFamily="34" charset="0"/>
                <a:cs typeface="Times New Roman" panose="02020603050405020304" pitchFamily="18" charset="0"/>
              </a:rPr>
              <a:t>Вышеуказанные недостатки изрядно затрудняют работу со статистическими данными как для сотрудников правоохранительных и надзорных органов, так и для адвокатского сообщества, члены которого, приступая к защите доверителя по уголовному делу, пытаются в первую очередь оценить сложившуюся практику расследования аналогичных уголовных дел и их рассмотрения в судах различных инстанций, после чего, руководствуясь проведенным анализом, спрогнозировать шансы выстроенной линии защиты на наиболее благоприятный исход. </a:t>
            </a:r>
            <a:endParaRPr lang="ru-RU" sz="1400" dirty="0">
              <a:solidFill>
                <a:schemeClr val="tx1"/>
              </a:solidFill>
              <a:ea typeface="Calibri" panose="020F0502020204030204" pitchFamily="34" charset="0"/>
              <a:cs typeface="Times New Roman" panose="02020603050405020304" pitchFamily="18" charset="0"/>
            </a:endParaRPr>
          </a:p>
          <a:p>
            <a:pPr indent="0" algn="just">
              <a:lnSpc>
                <a:spcPct val="150000"/>
              </a:lnSpc>
              <a:buNone/>
            </a:pPr>
            <a:r>
              <a:rPr lang="ru-RU" sz="1400" dirty="0">
                <a:solidFill>
                  <a:schemeClr val="tx1"/>
                </a:solidFill>
                <a:effectLst/>
                <a:ea typeface="Calibri" panose="020F0502020204030204" pitchFamily="34" charset="0"/>
                <a:cs typeface="Times New Roman" panose="02020603050405020304" pitchFamily="18" charset="0"/>
              </a:rPr>
              <a:t>Устранение выявленных недостатков современными средствами анализа данных и их понятного перевода в </a:t>
            </a:r>
            <a:r>
              <a:rPr lang="ru-RU" sz="1400" dirty="0" err="1">
                <a:solidFill>
                  <a:schemeClr val="tx1"/>
                </a:solidFill>
                <a:effectLst/>
                <a:ea typeface="Calibri" panose="020F0502020204030204" pitchFamily="34" charset="0"/>
                <a:cs typeface="Times New Roman" panose="02020603050405020304" pitchFamily="18" charset="0"/>
              </a:rPr>
              <a:t>человекочитаемую</a:t>
            </a:r>
            <a:r>
              <a:rPr lang="ru-RU" sz="1400" dirty="0">
                <a:solidFill>
                  <a:schemeClr val="tx1"/>
                </a:solidFill>
                <a:effectLst/>
                <a:ea typeface="Calibri" panose="020F0502020204030204" pitchFamily="34" charset="0"/>
                <a:cs typeface="Times New Roman" panose="02020603050405020304" pitchFamily="18" charset="0"/>
              </a:rPr>
              <a:t> форму и является актуальностью написания настоящей работы. </a:t>
            </a:r>
          </a:p>
          <a:p>
            <a:endParaRPr lang="ru-RU" sz="1400" dirty="0"/>
          </a:p>
        </p:txBody>
      </p:sp>
    </p:spTree>
    <p:extLst>
      <p:ext uri="{BB962C8B-B14F-4D97-AF65-F5344CB8AC3E}">
        <p14:creationId xmlns:p14="http://schemas.microsoft.com/office/powerpoint/2010/main" val="1869203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184ED26-0B1F-E89E-4AA0-2B191B346D06}"/>
              </a:ext>
            </a:extLst>
          </p:cNvPr>
          <p:cNvSpPr>
            <a:spLocks noGrp="1"/>
          </p:cNvSpPr>
          <p:nvPr>
            <p:ph idx="1"/>
          </p:nvPr>
        </p:nvSpPr>
        <p:spPr>
          <a:xfrm>
            <a:off x="2265362" y="619125"/>
            <a:ext cx="8915400" cy="6057899"/>
          </a:xfrm>
        </p:spPr>
        <p:txBody>
          <a:bodyPr>
            <a:normAutofit/>
          </a:bodyPr>
          <a:lstStyle/>
          <a:p>
            <a:pPr indent="0" algn="ctr">
              <a:lnSpc>
                <a:spcPct val="150000"/>
              </a:lnSpc>
              <a:buNone/>
            </a:pPr>
            <a:endParaRPr lang="ru-RU" dirty="0">
              <a:solidFill>
                <a:srgbClr val="000000"/>
              </a:solidFill>
              <a:latin typeface="Times New Roman" panose="02020603050405020304" pitchFamily="18" charset="0"/>
              <a:ea typeface="Calibri" panose="020F0502020204030204" pitchFamily="34" charset="0"/>
            </a:endParaRPr>
          </a:p>
          <a:p>
            <a:pPr indent="0" algn="ctr">
              <a:lnSpc>
                <a:spcPct val="150000"/>
              </a:lnSpc>
              <a:buNone/>
            </a:pPr>
            <a:endParaRPr lang="ru-RU" sz="1800" dirty="0">
              <a:solidFill>
                <a:srgbClr val="000000"/>
              </a:solidFill>
              <a:effectLst/>
              <a:latin typeface="Times New Roman" panose="02020603050405020304" pitchFamily="18" charset="0"/>
              <a:ea typeface="Calibri" panose="020F0502020204030204" pitchFamily="34" charset="0"/>
            </a:endParaRPr>
          </a:p>
          <a:p>
            <a:pPr indent="0" algn="ctr">
              <a:lnSpc>
                <a:spcPct val="150000"/>
              </a:lnSpc>
              <a:buNone/>
            </a:pP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p:txBody>
      </p:sp>
      <p:graphicFrame>
        <p:nvGraphicFramePr>
          <p:cNvPr id="2" name="Таблица 1">
            <a:extLst>
              <a:ext uri="{FF2B5EF4-FFF2-40B4-BE49-F238E27FC236}">
                <a16:creationId xmlns:a16="http://schemas.microsoft.com/office/drawing/2014/main" id="{09971465-FE31-B2D5-9E71-E5AB62C203D4}"/>
              </a:ext>
            </a:extLst>
          </p:cNvPr>
          <p:cNvGraphicFramePr>
            <a:graphicFrameLocks noGrp="1"/>
          </p:cNvGraphicFramePr>
          <p:nvPr>
            <p:extLst>
              <p:ext uri="{D42A27DB-BD31-4B8C-83A1-F6EECF244321}">
                <p14:modId xmlns:p14="http://schemas.microsoft.com/office/powerpoint/2010/main" val="2686470677"/>
              </p:ext>
            </p:extLst>
          </p:nvPr>
        </p:nvGraphicFramePr>
        <p:xfrm>
          <a:off x="2758440" y="2437383"/>
          <a:ext cx="7548245" cy="1210691"/>
        </p:xfrm>
        <a:graphic>
          <a:graphicData uri="http://schemas.openxmlformats.org/drawingml/2006/table">
            <a:tbl>
              <a:tblPr firstRow="1" firstCol="1" bandRow="1">
                <a:tableStyleId>{5C22544A-7EE6-4342-B048-85BDC9FD1C3A}</a:tableStyleId>
              </a:tblPr>
              <a:tblGrid>
                <a:gridCol w="1450975">
                  <a:extLst>
                    <a:ext uri="{9D8B030D-6E8A-4147-A177-3AD203B41FA5}">
                      <a16:colId xmlns:a16="http://schemas.microsoft.com/office/drawing/2014/main" val="736710811"/>
                    </a:ext>
                  </a:extLst>
                </a:gridCol>
                <a:gridCol w="3048635">
                  <a:extLst>
                    <a:ext uri="{9D8B030D-6E8A-4147-A177-3AD203B41FA5}">
                      <a16:colId xmlns:a16="http://schemas.microsoft.com/office/drawing/2014/main" val="3892161933"/>
                    </a:ext>
                  </a:extLst>
                </a:gridCol>
                <a:gridCol w="3048635">
                  <a:extLst>
                    <a:ext uri="{9D8B030D-6E8A-4147-A177-3AD203B41FA5}">
                      <a16:colId xmlns:a16="http://schemas.microsoft.com/office/drawing/2014/main" val="3464442379"/>
                    </a:ext>
                  </a:extLst>
                </a:gridCol>
              </a:tblGrid>
              <a:tr h="0">
                <a:tc rowSpan="2">
                  <a:txBody>
                    <a:bodyPr/>
                    <a:lstStyle/>
                    <a:p>
                      <a:pPr>
                        <a:lnSpc>
                          <a:spcPct val="150000"/>
                        </a:lnSpc>
                      </a:pPr>
                      <a:r>
                        <a:rPr lang="ru-RU" sz="1400">
                          <a:effectLst/>
                        </a:rPr>
                        <a:t>Фильтрация</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en-US" sz="1400">
                          <a:effectLst/>
                        </a:rPr>
                        <a:t>FILTER</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Фильтрация значений по определенным параметрам</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91511631"/>
                  </a:ext>
                </a:extLst>
              </a:tr>
              <a:tr h="0">
                <a:tc vMerge="1">
                  <a:txBody>
                    <a:bodyPr/>
                    <a:lstStyle/>
                    <a:p>
                      <a:endParaRPr lang="ru-RU"/>
                    </a:p>
                  </a:txBody>
                  <a:tcPr/>
                </a:tc>
                <a:tc>
                  <a:txBody>
                    <a:bodyPr/>
                    <a:lstStyle/>
                    <a:p>
                      <a:pPr>
                        <a:lnSpc>
                          <a:spcPct val="150000"/>
                        </a:lnSpc>
                      </a:pPr>
                      <a:r>
                        <a:rPr lang="en-US" sz="1400">
                          <a:effectLst/>
                        </a:rPr>
                        <a:t>ALL</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dirty="0">
                          <a:effectLst/>
                        </a:rPr>
                        <a:t>Снятие всех фильтров и выбор всех элементов без них</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4501404"/>
                  </a:ext>
                </a:extLst>
              </a:tr>
            </a:tbl>
          </a:graphicData>
        </a:graphic>
      </p:graphicFrame>
    </p:spTree>
    <p:extLst>
      <p:ext uri="{BB962C8B-B14F-4D97-AF65-F5344CB8AC3E}">
        <p14:creationId xmlns:p14="http://schemas.microsoft.com/office/powerpoint/2010/main" val="2978920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184ED26-0B1F-E89E-4AA0-2B191B346D06}"/>
              </a:ext>
            </a:extLst>
          </p:cNvPr>
          <p:cNvSpPr>
            <a:spLocks noGrp="1"/>
          </p:cNvSpPr>
          <p:nvPr>
            <p:ph idx="1"/>
          </p:nvPr>
        </p:nvSpPr>
        <p:spPr>
          <a:xfrm>
            <a:off x="2265362" y="619125"/>
            <a:ext cx="8915400" cy="6057899"/>
          </a:xfrm>
        </p:spPr>
        <p:txBody>
          <a:bodyPr>
            <a:normAutofit/>
          </a:bodyPr>
          <a:lstStyle/>
          <a:p>
            <a:pPr indent="0" algn="ctr">
              <a:lnSpc>
                <a:spcPct val="150000"/>
              </a:lnSpc>
              <a:buNone/>
            </a:pPr>
            <a:endParaRPr lang="ru-RU" dirty="0">
              <a:solidFill>
                <a:srgbClr val="000000"/>
              </a:solidFill>
              <a:latin typeface="Times New Roman" panose="02020603050405020304" pitchFamily="18" charset="0"/>
              <a:ea typeface="Calibri" panose="020F0502020204030204" pitchFamily="34" charset="0"/>
            </a:endParaRPr>
          </a:p>
          <a:p>
            <a:pPr indent="0" algn="ctr">
              <a:lnSpc>
                <a:spcPct val="150000"/>
              </a:lnSpc>
              <a:buNone/>
            </a:pPr>
            <a:endParaRPr lang="ru-RU" sz="1800" dirty="0">
              <a:solidFill>
                <a:srgbClr val="000000"/>
              </a:solidFill>
              <a:effectLst/>
              <a:latin typeface="Times New Roman" panose="02020603050405020304" pitchFamily="18" charset="0"/>
              <a:ea typeface="Calibri" panose="020F0502020204030204" pitchFamily="34" charset="0"/>
            </a:endParaRPr>
          </a:p>
          <a:p>
            <a:pPr indent="0" algn="ctr">
              <a:lnSpc>
                <a:spcPct val="150000"/>
              </a:lnSpc>
              <a:buNone/>
            </a:pP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a:p>
            <a:pPr indent="0" algn="just">
              <a:lnSpc>
                <a:spcPct val="150000"/>
              </a:lnSpc>
              <a:buNone/>
            </a:pPr>
            <a:endParaRPr lang="ru-RU" sz="1400" dirty="0"/>
          </a:p>
        </p:txBody>
      </p:sp>
      <p:sp>
        <p:nvSpPr>
          <p:cNvPr id="5" name="TextBox 4">
            <a:extLst>
              <a:ext uri="{FF2B5EF4-FFF2-40B4-BE49-F238E27FC236}">
                <a16:creationId xmlns:a16="http://schemas.microsoft.com/office/drawing/2014/main" id="{B57AEE8F-763C-E624-3F38-937A463BCBE0}"/>
              </a:ext>
            </a:extLst>
          </p:cNvPr>
          <p:cNvSpPr txBox="1"/>
          <p:nvPr/>
        </p:nvSpPr>
        <p:spPr>
          <a:xfrm>
            <a:off x="1857375" y="741283"/>
            <a:ext cx="10096499" cy="4898842"/>
          </a:xfrm>
          <a:prstGeom prst="rect">
            <a:avLst/>
          </a:prstGeom>
          <a:noFill/>
        </p:spPr>
        <p:txBody>
          <a:bodyPr wrap="square">
            <a:spAutoFit/>
          </a:bodyPr>
          <a:lstStyle/>
          <a:p>
            <a:pPr indent="449580" algn="just">
              <a:lnSpc>
                <a:spcPct val="150000"/>
              </a:lnSpc>
            </a:pPr>
            <a:r>
              <a:rPr lang="ru-RU" sz="1400" dirty="0">
                <a:effectLst/>
                <a:ea typeface="Calibri" panose="020F0502020204030204" pitchFamily="34" charset="0"/>
                <a:cs typeface="Times New Roman" panose="02020603050405020304" pitchFamily="18" charset="0"/>
              </a:rPr>
              <a:t>С помощью DAX-формул в Power BI можно создавать:</a:t>
            </a:r>
          </a:p>
          <a:p>
            <a:pPr indent="449580" algn="just">
              <a:lnSpc>
                <a:spcPct val="150000"/>
              </a:lnSpc>
            </a:pPr>
            <a:r>
              <a:rPr lang="ru-RU" sz="1400" dirty="0">
                <a:effectLst/>
                <a:ea typeface="Calibri" panose="020F0502020204030204" pitchFamily="34" charset="0"/>
                <a:cs typeface="Times New Roman" panose="02020603050405020304" pitchFamily="18" charset="0"/>
              </a:rPr>
              <a:t>1)	вычисляемые столбцы;</a:t>
            </a:r>
          </a:p>
          <a:p>
            <a:pPr indent="449580" algn="just">
              <a:lnSpc>
                <a:spcPct val="150000"/>
              </a:lnSpc>
            </a:pPr>
            <a:r>
              <a:rPr lang="ru-RU" sz="1400" dirty="0">
                <a:effectLst/>
                <a:ea typeface="Calibri" panose="020F0502020204030204" pitchFamily="34" charset="0"/>
                <a:cs typeface="Times New Roman" panose="02020603050405020304" pitchFamily="18" charset="0"/>
              </a:rPr>
              <a:t>2)	вычисляемые таблицы;</a:t>
            </a:r>
          </a:p>
          <a:p>
            <a:pPr indent="449580" algn="just">
              <a:lnSpc>
                <a:spcPct val="150000"/>
              </a:lnSpc>
            </a:pPr>
            <a:r>
              <a:rPr lang="ru-RU" sz="1400" dirty="0">
                <a:effectLst/>
                <a:ea typeface="Calibri" panose="020F0502020204030204" pitchFamily="34" charset="0"/>
                <a:cs typeface="Times New Roman" panose="02020603050405020304" pitchFamily="18" charset="0"/>
              </a:rPr>
              <a:t>3)	меры.</a:t>
            </a:r>
          </a:p>
          <a:p>
            <a:pPr indent="449580" algn="just">
              <a:lnSpc>
                <a:spcPct val="150000"/>
              </a:lnSpc>
            </a:pPr>
            <a:endParaRPr lang="ru-RU" sz="1400" b="1" dirty="0">
              <a:effectLst/>
              <a:ea typeface="Calibri" panose="020F0502020204030204" pitchFamily="34" charset="0"/>
              <a:cs typeface="Times New Roman" panose="02020603050405020304" pitchFamily="18" charset="0"/>
            </a:endParaRPr>
          </a:p>
          <a:p>
            <a:pPr indent="449580" algn="just">
              <a:lnSpc>
                <a:spcPct val="150000"/>
              </a:lnSpc>
            </a:pPr>
            <a:r>
              <a:rPr lang="ru-RU" sz="1400" b="1" dirty="0">
                <a:effectLst/>
                <a:ea typeface="Calibri" panose="020F0502020204030204" pitchFamily="34" charset="0"/>
                <a:cs typeface="Times New Roman" panose="02020603050405020304" pitchFamily="18" charset="0"/>
              </a:rPr>
              <a:t>Вычисляемый столбец</a:t>
            </a:r>
            <a:r>
              <a:rPr lang="ru-RU" sz="1400" dirty="0">
                <a:effectLst/>
                <a:ea typeface="Calibri" panose="020F0502020204030204" pitchFamily="34" charset="0"/>
                <a:cs typeface="Times New Roman" panose="02020603050405020304" pitchFamily="18" charset="0"/>
              </a:rPr>
              <a:t> – это столбец, который добавляется в существующую таблицу, а написанная пользователем DAX-формула определяет значения этого столбца.</a:t>
            </a:r>
          </a:p>
          <a:p>
            <a:pPr indent="449580" algn="just">
              <a:lnSpc>
                <a:spcPct val="150000"/>
              </a:lnSpc>
            </a:pPr>
            <a:endParaRPr lang="ru-RU" sz="1400" dirty="0">
              <a:effectLst/>
              <a:ea typeface="Calibri" panose="020F0502020204030204" pitchFamily="34" charset="0"/>
              <a:cs typeface="Times New Roman" panose="02020603050405020304" pitchFamily="18" charset="0"/>
            </a:endParaRPr>
          </a:p>
          <a:p>
            <a:pPr indent="449580" algn="just">
              <a:lnSpc>
                <a:spcPct val="150000"/>
              </a:lnSpc>
            </a:pPr>
            <a:r>
              <a:rPr lang="ru-RU" sz="1400" dirty="0">
                <a:effectLst/>
                <a:ea typeface="Calibri" panose="020F0502020204030204" pitchFamily="34" charset="0"/>
                <a:cs typeface="Times New Roman" panose="02020603050405020304" pitchFamily="18" charset="0"/>
              </a:rPr>
              <a:t>Для создания вычисляемого столбца необходимо создать новый столбец через редактор </a:t>
            </a:r>
            <a:r>
              <a:rPr lang="en-US" sz="1400" dirty="0">
                <a:effectLst/>
                <a:ea typeface="Calibri" panose="020F0502020204030204" pitchFamily="34" charset="0"/>
                <a:cs typeface="Times New Roman" panose="02020603050405020304" pitchFamily="18" charset="0"/>
              </a:rPr>
              <a:t>Power Query</a:t>
            </a:r>
            <a:r>
              <a:rPr lang="ru-RU" sz="1400" dirty="0">
                <a:effectLst/>
                <a:ea typeface="Calibri" panose="020F0502020204030204" pitchFamily="34" charset="0"/>
                <a:cs typeface="Times New Roman" panose="02020603050405020304" pitchFamily="18" charset="0"/>
              </a:rPr>
              <a:t> или в поле работы с таблицей рабочей области представления данных, после чего в появившейся строке над таблицей написать требуемую </a:t>
            </a:r>
            <a:r>
              <a:rPr lang="en-US" sz="1400" dirty="0">
                <a:effectLst/>
                <a:ea typeface="Calibri" panose="020F0502020204030204" pitchFamily="34" charset="0"/>
                <a:cs typeface="Times New Roman" panose="02020603050405020304" pitchFamily="18" charset="0"/>
              </a:rPr>
              <a:t>DAX</a:t>
            </a:r>
            <a:r>
              <a:rPr lang="ru-RU" sz="1400" dirty="0">
                <a:effectLst/>
                <a:ea typeface="Calibri" panose="020F0502020204030204" pitchFamily="34" charset="0"/>
                <a:cs typeface="Times New Roman" panose="02020603050405020304" pitchFamily="18" charset="0"/>
              </a:rPr>
              <a:t>-формулу. </a:t>
            </a:r>
          </a:p>
          <a:p>
            <a:pPr indent="449580" algn="just">
              <a:lnSpc>
                <a:spcPct val="150000"/>
              </a:lnSpc>
            </a:pPr>
            <a:endParaRPr lang="ru-RU" sz="1400" dirty="0">
              <a:ea typeface="Calibri" panose="020F0502020204030204" pitchFamily="34" charset="0"/>
              <a:cs typeface="Times New Roman" panose="02020603050405020304" pitchFamily="18" charset="0"/>
            </a:endParaRPr>
          </a:p>
          <a:p>
            <a:pPr indent="449580" algn="just">
              <a:lnSpc>
                <a:spcPct val="150000"/>
              </a:lnSpc>
            </a:pPr>
            <a:r>
              <a:rPr lang="ru-RU" sz="1400" b="1" i="1" dirty="0">
                <a:effectLst/>
                <a:ea typeface="Calibri" panose="020F0502020204030204" pitchFamily="34" charset="0"/>
              </a:rPr>
              <a:t>Вычисляемые таблицы</a:t>
            </a:r>
            <a:r>
              <a:rPr lang="ru-RU" sz="1400" dirty="0">
                <a:effectLst/>
                <a:ea typeface="Calibri" panose="020F0502020204030204" pitchFamily="34" charset="0"/>
              </a:rPr>
              <a:t> позволяют добавлять новые таблицы на основе данных, уже загруженных в модель. Для этого необходимо создать новую таблицу и ввести в появившееся поле одну из </a:t>
            </a:r>
            <a:r>
              <a:rPr lang="en-US" sz="1400" dirty="0">
                <a:effectLst/>
                <a:ea typeface="Calibri" panose="020F0502020204030204" pitchFamily="34" charset="0"/>
              </a:rPr>
              <a:t>DAX</a:t>
            </a:r>
            <a:r>
              <a:rPr lang="ru-RU" sz="1400" dirty="0">
                <a:effectLst/>
                <a:ea typeface="Calibri" panose="020F0502020204030204" pitchFamily="34" charset="0"/>
              </a:rPr>
              <a:t>-формул, подходящих для создания новых вычисляемых таблиц</a:t>
            </a:r>
            <a:r>
              <a:rPr lang="en-US" sz="1400" dirty="0">
                <a:effectLst/>
                <a:ea typeface="Calibri" panose="020F0502020204030204" pitchFamily="34" charset="0"/>
              </a:rPr>
              <a:t>.</a:t>
            </a:r>
            <a:endParaRPr lang="ru-RU" sz="1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8496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a:extLst>
              <a:ext uri="{FF2B5EF4-FFF2-40B4-BE49-F238E27FC236}">
                <a16:creationId xmlns:a16="http://schemas.microsoft.com/office/drawing/2014/main" id="{59159655-D19A-0AC7-6EC9-1332D4470377}"/>
              </a:ext>
            </a:extLst>
          </p:cNvPr>
          <p:cNvGraphicFramePr>
            <a:graphicFrameLocks noGrp="1"/>
          </p:cNvGraphicFramePr>
          <p:nvPr>
            <p:ph idx="1"/>
            <p:extLst>
              <p:ext uri="{D42A27DB-BD31-4B8C-83A1-F6EECF244321}">
                <p14:modId xmlns:p14="http://schemas.microsoft.com/office/powerpoint/2010/main" val="459764914"/>
              </p:ext>
            </p:extLst>
          </p:nvPr>
        </p:nvGraphicFramePr>
        <p:xfrm>
          <a:off x="3008375" y="1312839"/>
          <a:ext cx="7750277" cy="5003990"/>
        </p:xfrm>
        <a:graphic>
          <a:graphicData uri="http://schemas.openxmlformats.org/drawingml/2006/table">
            <a:tbl>
              <a:tblPr firstRow="1" firstCol="1" bandRow="1">
                <a:tableStyleId>{5C22544A-7EE6-4342-B048-85BDC9FD1C3A}</a:tableStyleId>
              </a:tblPr>
              <a:tblGrid>
                <a:gridCol w="2619359">
                  <a:extLst>
                    <a:ext uri="{9D8B030D-6E8A-4147-A177-3AD203B41FA5}">
                      <a16:colId xmlns:a16="http://schemas.microsoft.com/office/drawing/2014/main" val="2545517529"/>
                    </a:ext>
                  </a:extLst>
                </a:gridCol>
                <a:gridCol w="5130918">
                  <a:extLst>
                    <a:ext uri="{9D8B030D-6E8A-4147-A177-3AD203B41FA5}">
                      <a16:colId xmlns:a16="http://schemas.microsoft.com/office/drawing/2014/main" val="2493204446"/>
                    </a:ext>
                  </a:extLst>
                </a:gridCol>
              </a:tblGrid>
              <a:tr h="124895">
                <a:tc>
                  <a:txBody>
                    <a:bodyPr/>
                    <a:lstStyle/>
                    <a:p>
                      <a:pPr algn="ctr">
                        <a:lnSpc>
                          <a:spcPct val="150000"/>
                        </a:lnSpc>
                      </a:pPr>
                      <a:r>
                        <a:rPr lang="ru-RU" sz="600">
                          <a:effectLst/>
                        </a:rPr>
                        <a:t>Синтаксис</a:t>
                      </a:r>
                      <a:endParaRPr lang="ru-RU" sz="500">
                        <a:effectLst/>
                        <a:latin typeface="Calibri" panose="020F0502020204030204" pitchFamily="34" charset="0"/>
                        <a:ea typeface="Calibri" panose="020F0502020204030204" pitchFamily="34" charset="0"/>
                        <a:cs typeface="Times New Roman" panose="02020603050405020304" pitchFamily="18" charset="0"/>
                      </a:endParaRPr>
                    </a:p>
                  </a:txBody>
                  <a:tcPr marL="31223" marR="31223" marT="0" marB="0"/>
                </a:tc>
                <a:tc>
                  <a:txBody>
                    <a:bodyPr/>
                    <a:lstStyle/>
                    <a:p>
                      <a:pPr algn="ctr">
                        <a:lnSpc>
                          <a:spcPct val="150000"/>
                        </a:lnSpc>
                      </a:pPr>
                      <a:r>
                        <a:rPr lang="ru-RU" sz="600">
                          <a:effectLst/>
                        </a:rPr>
                        <a:t>Функция</a:t>
                      </a:r>
                      <a:endParaRPr lang="ru-RU" sz="500">
                        <a:effectLst/>
                        <a:latin typeface="Calibri" panose="020F0502020204030204" pitchFamily="34" charset="0"/>
                        <a:ea typeface="Calibri" panose="020F0502020204030204" pitchFamily="34" charset="0"/>
                        <a:cs typeface="Times New Roman" panose="02020603050405020304" pitchFamily="18" charset="0"/>
                      </a:endParaRPr>
                    </a:p>
                  </a:txBody>
                  <a:tcPr marL="31223" marR="31223" marT="0" marB="0"/>
                </a:tc>
                <a:extLst>
                  <a:ext uri="{0D108BD9-81ED-4DB2-BD59-A6C34878D82A}">
                    <a16:rowId xmlns:a16="http://schemas.microsoft.com/office/drawing/2014/main" val="2774736677"/>
                  </a:ext>
                </a:extLst>
              </a:tr>
              <a:tr h="563774">
                <a:tc>
                  <a:txBody>
                    <a:bodyPr/>
                    <a:lstStyle/>
                    <a:p>
                      <a:pPr>
                        <a:lnSpc>
                          <a:spcPct val="150000"/>
                        </a:lnSpc>
                      </a:pPr>
                      <a:r>
                        <a:rPr lang="en-US" sz="600">
                          <a:effectLst/>
                        </a:rPr>
                        <a:t>DISTINCT</a:t>
                      </a:r>
                      <a:endParaRPr lang="ru-RU" sz="500">
                        <a:effectLst/>
                        <a:latin typeface="Calibri" panose="020F0502020204030204" pitchFamily="34" charset="0"/>
                        <a:ea typeface="Calibri" panose="020F0502020204030204" pitchFamily="34" charset="0"/>
                        <a:cs typeface="Times New Roman" panose="02020603050405020304" pitchFamily="18" charset="0"/>
                      </a:endParaRPr>
                    </a:p>
                  </a:txBody>
                  <a:tcPr marL="31223" marR="31223" marT="0" marB="0"/>
                </a:tc>
                <a:tc>
                  <a:txBody>
                    <a:bodyPr/>
                    <a:lstStyle/>
                    <a:p>
                      <a:pPr>
                        <a:lnSpc>
                          <a:spcPct val="150000"/>
                        </a:lnSpc>
                      </a:pPr>
                      <a:r>
                        <a:rPr lang="ru-RU" sz="600">
                          <a:effectLst/>
                        </a:rPr>
                        <a:t>Возвращение таблицу путем удаления повторяющихся строк из другой таблицы или выражения</a:t>
                      </a:r>
                      <a:endParaRPr lang="ru-RU" sz="500">
                        <a:effectLst/>
                        <a:latin typeface="Calibri" panose="020F0502020204030204" pitchFamily="34" charset="0"/>
                        <a:ea typeface="Calibri" panose="020F0502020204030204" pitchFamily="34" charset="0"/>
                        <a:cs typeface="Times New Roman" panose="02020603050405020304" pitchFamily="18" charset="0"/>
                      </a:endParaRPr>
                    </a:p>
                  </a:txBody>
                  <a:tcPr marL="31223" marR="31223" marT="0" marB="0"/>
                </a:tc>
                <a:extLst>
                  <a:ext uri="{0D108BD9-81ED-4DB2-BD59-A6C34878D82A}">
                    <a16:rowId xmlns:a16="http://schemas.microsoft.com/office/drawing/2014/main" val="2503727049"/>
                  </a:ext>
                </a:extLst>
              </a:tr>
              <a:tr h="563774">
                <a:tc>
                  <a:txBody>
                    <a:bodyPr/>
                    <a:lstStyle/>
                    <a:p>
                      <a:pPr>
                        <a:lnSpc>
                          <a:spcPct val="150000"/>
                        </a:lnSpc>
                      </a:pPr>
                      <a:r>
                        <a:rPr lang="en-US" sz="600">
                          <a:effectLst/>
                        </a:rPr>
                        <a:t>VALUES</a:t>
                      </a:r>
                      <a:endParaRPr lang="ru-RU" sz="500">
                        <a:effectLst/>
                        <a:latin typeface="Calibri" panose="020F0502020204030204" pitchFamily="34" charset="0"/>
                        <a:ea typeface="Calibri" panose="020F0502020204030204" pitchFamily="34" charset="0"/>
                        <a:cs typeface="Times New Roman" panose="02020603050405020304" pitchFamily="18" charset="0"/>
                      </a:endParaRPr>
                    </a:p>
                  </a:txBody>
                  <a:tcPr marL="31223" marR="31223" marT="0" marB="0"/>
                </a:tc>
                <a:tc>
                  <a:txBody>
                    <a:bodyPr/>
                    <a:lstStyle/>
                    <a:p>
                      <a:pPr>
                        <a:lnSpc>
                          <a:spcPct val="150000"/>
                        </a:lnSpc>
                      </a:pPr>
                      <a:r>
                        <a:rPr lang="ru-RU" sz="600">
                          <a:effectLst/>
                        </a:rPr>
                        <a:t>Возвращение таблицы с одним столбцом, содержащей уникальные значения из указанных таблицы или столбца</a:t>
                      </a:r>
                      <a:endParaRPr lang="ru-RU" sz="500">
                        <a:effectLst/>
                        <a:latin typeface="Calibri" panose="020F0502020204030204" pitchFamily="34" charset="0"/>
                        <a:ea typeface="Calibri" panose="020F0502020204030204" pitchFamily="34" charset="0"/>
                        <a:cs typeface="Times New Roman" panose="02020603050405020304" pitchFamily="18" charset="0"/>
                      </a:endParaRPr>
                    </a:p>
                  </a:txBody>
                  <a:tcPr marL="31223" marR="31223" marT="0" marB="0"/>
                </a:tc>
                <a:extLst>
                  <a:ext uri="{0D108BD9-81ED-4DB2-BD59-A6C34878D82A}">
                    <a16:rowId xmlns:a16="http://schemas.microsoft.com/office/drawing/2014/main" val="3606704235"/>
                  </a:ext>
                </a:extLst>
              </a:tr>
              <a:tr h="563774">
                <a:tc>
                  <a:txBody>
                    <a:bodyPr/>
                    <a:lstStyle/>
                    <a:p>
                      <a:pPr>
                        <a:lnSpc>
                          <a:spcPct val="150000"/>
                        </a:lnSpc>
                      </a:pPr>
                      <a:r>
                        <a:rPr lang="en-US" sz="600">
                          <a:effectLst/>
                        </a:rPr>
                        <a:t>CROSSJOIN</a:t>
                      </a:r>
                      <a:endParaRPr lang="ru-RU" sz="500">
                        <a:effectLst/>
                        <a:latin typeface="Calibri" panose="020F0502020204030204" pitchFamily="34" charset="0"/>
                        <a:ea typeface="Calibri" panose="020F0502020204030204" pitchFamily="34" charset="0"/>
                        <a:cs typeface="Times New Roman" panose="02020603050405020304" pitchFamily="18" charset="0"/>
                      </a:endParaRPr>
                    </a:p>
                  </a:txBody>
                  <a:tcPr marL="31223" marR="31223" marT="0" marB="0"/>
                </a:tc>
                <a:tc>
                  <a:txBody>
                    <a:bodyPr/>
                    <a:lstStyle/>
                    <a:p>
                      <a:pPr>
                        <a:lnSpc>
                          <a:spcPct val="150000"/>
                        </a:lnSpc>
                      </a:pPr>
                      <a:r>
                        <a:rPr lang="ru-RU" sz="600">
                          <a:effectLst/>
                        </a:rPr>
                        <a:t>Возвращение таблицы, содержащей декартово произведение всех строк из всех таблиц в аргументах</a:t>
                      </a:r>
                      <a:endParaRPr lang="ru-RU" sz="500">
                        <a:effectLst/>
                        <a:latin typeface="Calibri" panose="020F0502020204030204" pitchFamily="34" charset="0"/>
                        <a:ea typeface="Calibri" panose="020F0502020204030204" pitchFamily="34" charset="0"/>
                        <a:cs typeface="Times New Roman" panose="02020603050405020304" pitchFamily="18" charset="0"/>
                      </a:endParaRPr>
                    </a:p>
                  </a:txBody>
                  <a:tcPr marL="31223" marR="31223" marT="0" marB="0"/>
                </a:tc>
                <a:extLst>
                  <a:ext uri="{0D108BD9-81ED-4DB2-BD59-A6C34878D82A}">
                    <a16:rowId xmlns:a16="http://schemas.microsoft.com/office/drawing/2014/main" val="2388665925"/>
                  </a:ext>
                </a:extLst>
              </a:tr>
              <a:tr h="368903">
                <a:tc>
                  <a:txBody>
                    <a:bodyPr/>
                    <a:lstStyle/>
                    <a:p>
                      <a:pPr>
                        <a:lnSpc>
                          <a:spcPct val="150000"/>
                        </a:lnSpc>
                      </a:pPr>
                      <a:r>
                        <a:rPr lang="ru-RU" sz="600">
                          <a:effectLst/>
                        </a:rPr>
                        <a:t>UNION</a:t>
                      </a:r>
                      <a:endParaRPr lang="ru-RU" sz="500">
                        <a:effectLst/>
                      </a:endParaRPr>
                    </a:p>
                    <a:p>
                      <a:pPr>
                        <a:lnSpc>
                          <a:spcPct val="150000"/>
                        </a:lnSpc>
                      </a:pPr>
                      <a:r>
                        <a:rPr lang="en-US" sz="600">
                          <a:effectLst/>
                        </a:rPr>
                        <a:t> </a:t>
                      </a:r>
                      <a:endParaRPr lang="ru-RU" sz="500">
                        <a:effectLst/>
                        <a:latin typeface="Calibri" panose="020F0502020204030204" pitchFamily="34" charset="0"/>
                        <a:ea typeface="Calibri" panose="020F0502020204030204" pitchFamily="34" charset="0"/>
                        <a:cs typeface="Times New Roman" panose="02020603050405020304" pitchFamily="18" charset="0"/>
                      </a:endParaRPr>
                    </a:p>
                  </a:txBody>
                  <a:tcPr marL="31223" marR="31223" marT="0" marB="0"/>
                </a:tc>
                <a:tc>
                  <a:txBody>
                    <a:bodyPr/>
                    <a:lstStyle/>
                    <a:p>
                      <a:pPr>
                        <a:lnSpc>
                          <a:spcPct val="150000"/>
                        </a:lnSpc>
                      </a:pPr>
                      <a:r>
                        <a:rPr lang="ru-RU" sz="600">
                          <a:effectLst/>
                        </a:rPr>
                        <a:t>Создание объединенной таблицы из пары таблиц</a:t>
                      </a:r>
                      <a:endParaRPr lang="ru-RU" sz="500">
                        <a:effectLst/>
                        <a:latin typeface="Calibri" panose="020F0502020204030204" pitchFamily="34" charset="0"/>
                        <a:ea typeface="Calibri" panose="020F0502020204030204" pitchFamily="34" charset="0"/>
                        <a:cs typeface="Times New Roman" panose="02020603050405020304" pitchFamily="18" charset="0"/>
                      </a:endParaRPr>
                    </a:p>
                  </a:txBody>
                  <a:tcPr marL="31223" marR="31223" marT="0" marB="0"/>
                </a:tc>
                <a:extLst>
                  <a:ext uri="{0D108BD9-81ED-4DB2-BD59-A6C34878D82A}">
                    <a16:rowId xmlns:a16="http://schemas.microsoft.com/office/drawing/2014/main" val="666660051"/>
                  </a:ext>
                </a:extLst>
              </a:tr>
              <a:tr h="368903">
                <a:tc>
                  <a:txBody>
                    <a:bodyPr/>
                    <a:lstStyle/>
                    <a:p>
                      <a:pPr>
                        <a:lnSpc>
                          <a:spcPct val="150000"/>
                        </a:lnSpc>
                      </a:pPr>
                      <a:r>
                        <a:rPr lang="ru-RU" sz="600">
                          <a:effectLst/>
                        </a:rPr>
                        <a:t>NATURALINNERJOIN</a:t>
                      </a:r>
                      <a:endParaRPr lang="ru-RU" sz="500">
                        <a:effectLst/>
                      </a:endParaRPr>
                    </a:p>
                    <a:p>
                      <a:pPr>
                        <a:lnSpc>
                          <a:spcPct val="150000"/>
                        </a:lnSpc>
                      </a:pPr>
                      <a:r>
                        <a:rPr lang="ru-RU" sz="600">
                          <a:effectLst/>
                        </a:rPr>
                        <a:t> </a:t>
                      </a:r>
                      <a:endParaRPr lang="ru-RU" sz="500">
                        <a:effectLst/>
                        <a:latin typeface="Calibri" panose="020F0502020204030204" pitchFamily="34" charset="0"/>
                        <a:ea typeface="Calibri" panose="020F0502020204030204" pitchFamily="34" charset="0"/>
                        <a:cs typeface="Times New Roman" panose="02020603050405020304" pitchFamily="18" charset="0"/>
                      </a:endParaRPr>
                    </a:p>
                  </a:txBody>
                  <a:tcPr marL="31223" marR="31223" marT="0" marB="0"/>
                </a:tc>
                <a:tc>
                  <a:txBody>
                    <a:bodyPr/>
                    <a:lstStyle/>
                    <a:p>
                      <a:pPr>
                        <a:lnSpc>
                          <a:spcPct val="150000"/>
                        </a:lnSpc>
                      </a:pPr>
                      <a:r>
                        <a:rPr lang="ru-RU" sz="600">
                          <a:effectLst/>
                        </a:rPr>
                        <a:t>Выполнение внутреннего соединения таблицы с другой таблицей</a:t>
                      </a:r>
                      <a:endParaRPr lang="ru-RU" sz="500">
                        <a:effectLst/>
                        <a:latin typeface="Calibri" panose="020F0502020204030204" pitchFamily="34" charset="0"/>
                        <a:ea typeface="Calibri" panose="020F0502020204030204" pitchFamily="34" charset="0"/>
                        <a:cs typeface="Times New Roman" panose="02020603050405020304" pitchFamily="18" charset="0"/>
                      </a:endParaRPr>
                    </a:p>
                  </a:txBody>
                  <a:tcPr marL="31223" marR="31223" marT="0" marB="0"/>
                </a:tc>
                <a:extLst>
                  <a:ext uri="{0D108BD9-81ED-4DB2-BD59-A6C34878D82A}">
                    <a16:rowId xmlns:a16="http://schemas.microsoft.com/office/drawing/2014/main" val="1454393598"/>
                  </a:ext>
                </a:extLst>
              </a:tr>
              <a:tr h="563774">
                <a:tc>
                  <a:txBody>
                    <a:bodyPr/>
                    <a:lstStyle/>
                    <a:p>
                      <a:pPr>
                        <a:lnSpc>
                          <a:spcPct val="150000"/>
                        </a:lnSpc>
                      </a:pPr>
                      <a:r>
                        <a:rPr lang="ru-RU" sz="600">
                          <a:effectLst/>
                        </a:rPr>
                        <a:t>NATURALLEFTOUTERJOIN</a:t>
                      </a:r>
                      <a:endParaRPr lang="ru-RU" sz="500">
                        <a:effectLst/>
                      </a:endParaRPr>
                    </a:p>
                    <a:p>
                      <a:pPr>
                        <a:lnSpc>
                          <a:spcPct val="150000"/>
                        </a:lnSpc>
                      </a:pPr>
                      <a:r>
                        <a:rPr lang="en-US" sz="600">
                          <a:effectLst/>
                        </a:rPr>
                        <a:t> </a:t>
                      </a:r>
                      <a:endParaRPr lang="ru-RU" sz="500">
                        <a:effectLst/>
                        <a:latin typeface="Calibri" panose="020F0502020204030204" pitchFamily="34" charset="0"/>
                        <a:ea typeface="Calibri" panose="020F0502020204030204" pitchFamily="34" charset="0"/>
                        <a:cs typeface="Times New Roman" panose="02020603050405020304" pitchFamily="18" charset="0"/>
                      </a:endParaRPr>
                    </a:p>
                  </a:txBody>
                  <a:tcPr marL="31223" marR="31223" marT="0" marB="0"/>
                </a:tc>
                <a:tc>
                  <a:txBody>
                    <a:bodyPr/>
                    <a:lstStyle/>
                    <a:p>
                      <a:pPr>
                        <a:lnSpc>
                          <a:spcPct val="150000"/>
                        </a:lnSpc>
                      </a:pPr>
                      <a:r>
                        <a:rPr lang="ru-RU" sz="600">
                          <a:effectLst/>
                        </a:rPr>
                        <a:t>Выполнение соединения таблицы слева (т.н. «LeftTable») с таблицей справа (т.н. «RightTable»)</a:t>
                      </a:r>
                      <a:endParaRPr lang="ru-RU" sz="500">
                        <a:effectLst/>
                        <a:latin typeface="Calibri" panose="020F0502020204030204" pitchFamily="34" charset="0"/>
                        <a:ea typeface="Calibri" panose="020F0502020204030204" pitchFamily="34" charset="0"/>
                        <a:cs typeface="Times New Roman" panose="02020603050405020304" pitchFamily="18" charset="0"/>
                      </a:endParaRPr>
                    </a:p>
                  </a:txBody>
                  <a:tcPr marL="31223" marR="31223" marT="0" marB="0"/>
                </a:tc>
                <a:extLst>
                  <a:ext uri="{0D108BD9-81ED-4DB2-BD59-A6C34878D82A}">
                    <a16:rowId xmlns:a16="http://schemas.microsoft.com/office/drawing/2014/main" val="227596792"/>
                  </a:ext>
                </a:extLst>
              </a:tr>
              <a:tr h="368903">
                <a:tc>
                  <a:txBody>
                    <a:bodyPr/>
                    <a:lstStyle/>
                    <a:p>
                      <a:pPr>
                        <a:lnSpc>
                          <a:spcPct val="150000"/>
                        </a:lnSpc>
                      </a:pPr>
                      <a:r>
                        <a:rPr lang="ru-RU" sz="600">
                          <a:effectLst/>
                        </a:rPr>
                        <a:t>INTERSECT</a:t>
                      </a:r>
                      <a:endParaRPr lang="ru-RU" sz="500">
                        <a:effectLst/>
                      </a:endParaRPr>
                    </a:p>
                    <a:p>
                      <a:pPr>
                        <a:lnSpc>
                          <a:spcPct val="150000"/>
                        </a:lnSpc>
                      </a:pPr>
                      <a:r>
                        <a:rPr lang="en-US" sz="600">
                          <a:effectLst/>
                        </a:rPr>
                        <a:t> </a:t>
                      </a:r>
                      <a:endParaRPr lang="ru-RU" sz="500">
                        <a:effectLst/>
                        <a:latin typeface="Calibri" panose="020F0502020204030204" pitchFamily="34" charset="0"/>
                        <a:ea typeface="Calibri" panose="020F0502020204030204" pitchFamily="34" charset="0"/>
                        <a:cs typeface="Times New Roman" panose="02020603050405020304" pitchFamily="18" charset="0"/>
                      </a:endParaRPr>
                    </a:p>
                  </a:txBody>
                  <a:tcPr marL="31223" marR="31223" marT="0" marB="0"/>
                </a:tc>
                <a:tc>
                  <a:txBody>
                    <a:bodyPr/>
                    <a:lstStyle/>
                    <a:p>
                      <a:pPr>
                        <a:lnSpc>
                          <a:spcPct val="150000"/>
                        </a:lnSpc>
                      </a:pPr>
                      <a:r>
                        <a:rPr lang="ru-RU" sz="600">
                          <a:effectLst/>
                        </a:rPr>
                        <a:t>Возвращение пересечения строк двух таблиц с сохранением дубликатов</a:t>
                      </a:r>
                      <a:endParaRPr lang="ru-RU" sz="500">
                        <a:effectLst/>
                        <a:latin typeface="Calibri" panose="020F0502020204030204" pitchFamily="34" charset="0"/>
                        <a:ea typeface="Calibri" panose="020F0502020204030204" pitchFamily="34" charset="0"/>
                        <a:cs typeface="Times New Roman" panose="02020603050405020304" pitchFamily="18" charset="0"/>
                      </a:endParaRPr>
                    </a:p>
                  </a:txBody>
                  <a:tcPr marL="31223" marR="31223" marT="0" marB="0"/>
                </a:tc>
                <a:extLst>
                  <a:ext uri="{0D108BD9-81ED-4DB2-BD59-A6C34878D82A}">
                    <a16:rowId xmlns:a16="http://schemas.microsoft.com/office/drawing/2014/main" val="1356597799"/>
                  </a:ext>
                </a:extLst>
              </a:tr>
              <a:tr h="758645">
                <a:tc>
                  <a:txBody>
                    <a:bodyPr/>
                    <a:lstStyle/>
                    <a:p>
                      <a:pPr>
                        <a:lnSpc>
                          <a:spcPct val="150000"/>
                        </a:lnSpc>
                      </a:pPr>
                      <a:r>
                        <a:rPr lang="ru-RU" sz="600">
                          <a:effectLst/>
                        </a:rPr>
                        <a:t>CALENDAR</a:t>
                      </a:r>
                      <a:endParaRPr lang="ru-RU" sz="500">
                        <a:effectLst/>
                      </a:endParaRPr>
                    </a:p>
                    <a:p>
                      <a:pPr>
                        <a:lnSpc>
                          <a:spcPct val="150000"/>
                        </a:lnSpc>
                      </a:pPr>
                      <a:r>
                        <a:rPr lang="ru-RU" sz="600">
                          <a:effectLst/>
                        </a:rPr>
                        <a:t> </a:t>
                      </a:r>
                      <a:endParaRPr lang="ru-RU" sz="500">
                        <a:effectLst/>
                        <a:latin typeface="Calibri" panose="020F0502020204030204" pitchFamily="34" charset="0"/>
                        <a:ea typeface="Calibri" panose="020F0502020204030204" pitchFamily="34" charset="0"/>
                        <a:cs typeface="Times New Roman" panose="02020603050405020304" pitchFamily="18" charset="0"/>
                      </a:endParaRPr>
                    </a:p>
                  </a:txBody>
                  <a:tcPr marL="31223" marR="31223" marT="0" marB="0"/>
                </a:tc>
                <a:tc>
                  <a:txBody>
                    <a:bodyPr/>
                    <a:lstStyle/>
                    <a:p>
                      <a:pPr>
                        <a:lnSpc>
                          <a:spcPct val="150000"/>
                        </a:lnSpc>
                      </a:pPr>
                      <a:r>
                        <a:rPr lang="ru-RU" sz="600">
                          <a:effectLst/>
                        </a:rPr>
                        <a:t>Возвращение таблицы с одним столбцом с именем «Date», который содержит смежный набор дат. Диапазон дат - от указанной даты начала до указанной конечной даты, включая эти две даты</a:t>
                      </a:r>
                      <a:endParaRPr lang="ru-RU" sz="500">
                        <a:effectLst/>
                        <a:latin typeface="Calibri" panose="020F0502020204030204" pitchFamily="34" charset="0"/>
                        <a:ea typeface="Calibri" panose="020F0502020204030204" pitchFamily="34" charset="0"/>
                        <a:cs typeface="Times New Roman" panose="02020603050405020304" pitchFamily="18" charset="0"/>
                      </a:endParaRPr>
                    </a:p>
                  </a:txBody>
                  <a:tcPr marL="31223" marR="31223" marT="0" marB="0"/>
                </a:tc>
                <a:extLst>
                  <a:ext uri="{0D108BD9-81ED-4DB2-BD59-A6C34878D82A}">
                    <a16:rowId xmlns:a16="http://schemas.microsoft.com/office/drawing/2014/main" val="513468200"/>
                  </a:ext>
                </a:extLst>
              </a:tr>
              <a:tr h="758645">
                <a:tc>
                  <a:txBody>
                    <a:bodyPr/>
                    <a:lstStyle/>
                    <a:p>
                      <a:pPr>
                        <a:lnSpc>
                          <a:spcPct val="150000"/>
                        </a:lnSpc>
                      </a:pPr>
                      <a:r>
                        <a:rPr lang="en-US" sz="600">
                          <a:effectLst/>
                        </a:rPr>
                        <a:t>CALENDARAUTO</a:t>
                      </a:r>
                      <a:endParaRPr lang="ru-RU" sz="500">
                        <a:effectLst/>
                        <a:latin typeface="Calibri" panose="020F0502020204030204" pitchFamily="34" charset="0"/>
                        <a:ea typeface="Calibri" panose="020F0502020204030204" pitchFamily="34" charset="0"/>
                        <a:cs typeface="Times New Roman" panose="02020603050405020304" pitchFamily="18" charset="0"/>
                      </a:endParaRPr>
                    </a:p>
                  </a:txBody>
                  <a:tcPr marL="31223" marR="31223" marT="0" marB="0"/>
                </a:tc>
                <a:tc>
                  <a:txBody>
                    <a:bodyPr/>
                    <a:lstStyle/>
                    <a:p>
                      <a:pPr>
                        <a:lnSpc>
                          <a:spcPct val="150000"/>
                        </a:lnSpc>
                      </a:pPr>
                      <a:r>
                        <a:rPr lang="ru-RU" sz="600" dirty="0">
                          <a:effectLst/>
                        </a:rPr>
                        <a:t>Возвращение таблицы с одним столбцом с именем «</a:t>
                      </a:r>
                      <a:r>
                        <a:rPr lang="ru-RU" sz="600" dirty="0" err="1">
                          <a:effectLst/>
                        </a:rPr>
                        <a:t>Date</a:t>
                      </a:r>
                      <a:r>
                        <a:rPr lang="ru-RU" sz="600" dirty="0">
                          <a:effectLst/>
                        </a:rPr>
                        <a:t>», который содержит смежный набор дат. Диапазон дат вычисляется автоматически на основе данных в модели</a:t>
                      </a:r>
                      <a:endParaRPr lang="ru-RU"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1223" marR="31223" marT="0" marB="0"/>
                </a:tc>
                <a:extLst>
                  <a:ext uri="{0D108BD9-81ED-4DB2-BD59-A6C34878D82A}">
                    <a16:rowId xmlns:a16="http://schemas.microsoft.com/office/drawing/2014/main" val="2469489411"/>
                  </a:ext>
                </a:extLst>
              </a:tr>
            </a:tbl>
          </a:graphicData>
        </a:graphic>
      </p:graphicFrame>
      <p:sp>
        <p:nvSpPr>
          <p:cNvPr id="5" name="Rectangle 1">
            <a:extLst>
              <a:ext uri="{FF2B5EF4-FFF2-40B4-BE49-F238E27FC236}">
                <a16:creationId xmlns:a16="http://schemas.microsoft.com/office/drawing/2014/main" id="{AEBE2F1B-C10D-0510-0EA1-E748829239A2}"/>
              </a:ext>
            </a:extLst>
          </p:cNvPr>
          <p:cNvSpPr>
            <a:spLocks noChangeArrowheads="1"/>
          </p:cNvSpPr>
          <p:nvPr/>
        </p:nvSpPr>
        <p:spPr bwMode="auto">
          <a:xfrm>
            <a:off x="-9741194" y="0"/>
            <a:ext cx="3392636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7" name="TextBox 6">
            <a:extLst>
              <a:ext uri="{FF2B5EF4-FFF2-40B4-BE49-F238E27FC236}">
                <a16:creationId xmlns:a16="http://schemas.microsoft.com/office/drawing/2014/main" id="{C97F42A6-85EB-A492-96B6-36711D4A3B6C}"/>
              </a:ext>
            </a:extLst>
          </p:cNvPr>
          <p:cNvSpPr txBox="1"/>
          <p:nvPr/>
        </p:nvSpPr>
        <p:spPr>
          <a:xfrm>
            <a:off x="3947108" y="758952"/>
            <a:ext cx="6811544" cy="307777"/>
          </a:xfrm>
          <a:prstGeom prst="rect">
            <a:avLst/>
          </a:prstGeom>
          <a:noFill/>
        </p:spPr>
        <p:txBody>
          <a:bodyPr wrap="square">
            <a:spAutoFit/>
          </a:bodyPr>
          <a:lstStyle/>
          <a:p>
            <a:r>
              <a:rPr lang="en-US" sz="1400" b="1" dirty="0">
                <a:effectLst/>
                <a:ea typeface="Calibri" panose="020F0502020204030204" pitchFamily="34" charset="0"/>
              </a:rPr>
              <a:t>DAX</a:t>
            </a:r>
            <a:r>
              <a:rPr lang="ru-RU" sz="1400" b="1" dirty="0">
                <a:effectLst/>
                <a:ea typeface="Calibri" panose="020F0502020204030204" pitchFamily="34" charset="0"/>
              </a:rPr>
              <a:t>-формулы для создания новых вычисляемых таблиц</a:t>
            </a:r>
            <a:r>
              <a:rPr lang="en-US" sz="1400" b="1" dirty="0">
                <a:ea typeface="Calibri" panose="020F0502020204030204" pitchFamily="34" charset="0"/>
              </a:rPr>
              <a:t>:</a:t>
            </a:r>
            <a:endParaRPr lang="ru-RU" sz="1400" b="1" dirty="0"/>
          </a:p>
        </p:txBody>
      </p:sp>
    </p:spTree>
    <p:extLst>
      <p:ext uri="{BB962C8B-B14F-4D97-AF65-F5344CB8AC3E}">
        <p14:creationId xmlns:p14="http://schemas.microsoft.com/office/powerpoint/2010/main" val="3873506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0E21910-3143-3E47-90B8-2CB28D12B686}"/>
              </a:ext>
            </a:extLst>
          </p:cNvPr>
          <p:cNvSpPr>
            <a:spLocks noGrp="1"/>
          </p:cNvSpPr>
          <p:nvPr>
            <p:ph idx="1"/>
          </p:nvPr>
        </p:nvSpPr>
        <p:spPr>
          <a:xfrm>
            <a:off x="2598356" y="884869"/>
            <a:ext cx="8915400" cy="5088262"/>
          </a:xfrm>
        </p:spPr>
        <p:txBody>
          <a:bodyPr>
            <a:normAutofit/>
          </a:bodyPr>
          <a:lstStyle/>
          <a:p>
            <a:pPr marL="0" indent="0" algn="just">
              <a:buNone/>
            </a:pPr>
            <a:r>
              <a:rPr lang="ru-RU" sz="1400" b="1" dirty="0">
                <a:solidFill>
                  <a:schemeClr val="tx1"/>
                </a:solidFill>
                <a:effectLst/>
                <a:ea typeface="Calibri" panose="020F0502020204030204" pitchFamily="34" charset="0"/>
              </a:rPr>
              <a:t>Меры</a:t>
            </a:r>
            <a:r>
              <a:rPr lang="ru-RU" sz="1400" dirty="0">
                <a:solidFill>
                  <a:schemeClr val="tx1"/>
                </a:solidFill>
                <a:effectLst/>
                <a:ea typeface="Calibri" panose="020F0502020204030204" pitchFamily="34" charset="0"/>
              </a:rPr>
              <a:t> представляют собой вычисления определенных параметров</a:t>
            </a:r>
            <a:r>
              <a:rPr lang="en-US" sz="1400" dirty="0">
                <a:solidFill>
                  <a:schemeClr val="tx1"/>
                </a:solidFill>
                <a:effectLst/>
                <a:ea typeface="Calibri" panose="020F0502020204030204" pitchFamily="34" charset="0"/>
              </a:rPr>
              <a:t>.</a:t>
            </a:r>
            <a:endParaRPr lang="ru-RU" sz="1400" dirty="0">
              <a:solidFill>
                <a:schemeClr val="tx1"/>
              </a:solidFill>
              <a:effectLst/>
              <a:ea typeface="Calibri" panose="020F0502020204030204" pitchFamily="34" charset="0"/>
            </a:endParaRPr>
          </a:p>
          <a:p>
            <a:pPr marL="0" indent="0" algn="just">
              <a:buNone/>
            </a:pPr>
            <a:endParaRPr lang="ru-RU" sz="1400" dirty="0">
              <a:solidFill>
                <a:schemeClr val="tx1"/>
              </a:solidFill>
              <a:effectLst/>
              <a:ea typeface="Calibri" panose="020F0502020204030204" pitchFamily="34" charset="0"/>
            </a:endParaRPr>
          </a:p>
          <a:p>
            <a:pPr marL="0" indent="0" algn="just">
              <a:buNone/>
            </a:pPr>
            <a:endParaRPr lang="ru-RU" sz="1400" dirty="0">
              <a:solidFill>
                <a:schemeClr val="tx1"/>
              </a:solidFill>
              <a:ea typeface="Calibri" panose="020F0502020204030204" pitchFamily="34" charset="0"/>
            </a:endParaRPr>
          </a:p>
          <a:p>
            <a:pPr marL="0" indent="0" algn="just">
              <a:buNone/>
            </a:pPr>
            <a:r>
              <a:rPr lang="ru-RU" sz="1400" dirty="0">
                <a:solidFill>
                  <a:schemeClr val="tx1"/>
                </a:solidFill>
                <a:effectLst/>
                <a:ea typeface="Calibri" panose="020F0502020204030204" pitchFamily="34" charset="0"/>
                <a:cs typeface="Times New Roman" panose="02020603050405020304" pitchFamily="18" charset="0"/>
              </a:rPr>
              <a:t>Создать меру можно следующими способами:</a:t>
            </a:r>
          </a:p>
          <a:p>
            <a:pPr indent="449580" algn="just">
              <a:lnSpc>
                <a:spcPct val="150000"/>
              </a:lnSpc>
            </a:pPr>
            <a:r>
              <a:rPr lang="ru-RU" sz="1400" dirty="0">
                <a:solidFill>
                  <a:schemeClr val="tx1"/>
                </a:solidFill>
                <a:effectLst/>
                <a:ea typeface="Calibri" panose="020F0502020204030204" pitchFamily="34" charset="0"/>
                <a:cs typeface="Times New Roman" panose="02020603050405020304" pitchFamily="18" charset="0"/>
              </a:rPr>
              <a:t>1)	написать </a:t>
            </a:r>
            <a:r>
              <a:rPr lang="en-US" sz="1400" dirty="0">
                <a:solidFill>
                  <a:schemeClr val="tx1"/>
                </a:solidFill>
                <a:effectLst/>
                <a:ea typeface="Calibri" panose="020F0502020204030204" pitchFamily="34" charset="0"/>
                <a:cs typeface="Times New Roman" panose="02020603050405020304" pitchFamily="18" charset="0"/>
              </a:rPr>
              <a:t>DAX</a:t>
            </a:r>
            <a:r>
              <a:rPr lang="ru-RU" sz="1400" dirty="0">
                <a:solidFill>
                  <a:schemeClr val="tx1"/>
                </a:solidFill>
                <a:effectLst/>
                <a:ea typeface="Calibri" panose="020F0502020204030204" pitchFamily="34" charset="0"/>
                <a:cs typeface="Times New Roman" panose="02020603050405020304" pitchFamily="18" charset="0"/>
              </a:rPr>
              <a:t>-формулу, вычисляющую требуемые пользователю параметры;</a:t>
            </a:r>
          </a:p>
          <a:p>
            <a:pPr indent="449580" algn="just">
              <a:lnSpc>
                <a:spcPct val="150000"/>
              </a:lnSpc>
            </a:pPr>
            <a:r>
              <a:rPr lang="ru-RU" sz="1400" dirty="0">
                <a:solidFill>
                  <a:schemeClr val="tx1"/>
                </a:solidFill>
                <a:effectLst/>
                <a:ea typeface="Calibri" panose="020F0502020204030204" pitchFamily="34" charset="0"/>
                <a:cs typeface="Times New Roman" panose="02020603050405020304" pitchFamily="18" charset="0"/>
              </a:rPr>
              <a:t>2)	воспользоваться инструментом создания быстрых мер.</a:t>
            </a:r>
          </a:p>
          <a:p>
            <a:pPr indent="0" algn="just">
              <a:lnSpc>
                <a:spcPct val="150000"/>
              </a:lnSpc>
              <a:buNone/>
            </a:pPr>
            <a:endParaRPr lang="ru-RU" sz="1400" dirty="0">
              <a:solidFill>
                <a:schemeClr val="tx1"/>
              </a:solidFill>
              <a:effectLst/>
              <a:ea typeface="Calibri" panose="020F0502020204030204" pitchFamily="34" charset="0"/>
              <a:cs typeface="Times New Roman" panose="02020603050405020304" pitchFamily="18" charset="0"/>
            </a:endParaRPr>
          </a:p>
          <a:p>
            <a:pPr indent="0" algn="just">
              <a:lnSpc>
                <a:spcPct val="150000"/>
              </a:lnSpc>
              <a:buNone/>
            </a:pPr>
            <a:r>
              <a:rPr lang="ru-RU" sz="1400" dirty="0">
                <a:solidFill>
                  <a:schemeClr val="tx1"/>
                </a:solidFill>
                <a:effectLst/>
                <a:ea typeface="Calibri" panose="020F0502020204030204" pitchFamily="34" charset="0"/>
                <a:cs typeface="Times New Roman" panose="02020603050405020304" pitchFamily="18" charset="0"/>
              </a:rPr>
              <a:t>Для того, чтобы создать меру, необходимо в рабочей области преобразования данных выбрать вкладку </a:t>
            </a:r>
            <a:r>
              <a:rPr lang="ru-RU" sz="1400" b="1" dirty="0">
                <a:solidFill>
                  <a:schemeClr val="tx1"/>
                </a:solidFill>
                <a:effectLst/>
                <a:ea typeface="Calibri" panose="020F0502020204030204" pitchFamily="34" charset="0"/>
                <a:cs typeface="Times New Roman" panose="02020603050405020304" pitchFamily="18" charset="0"/>
              </a:rPr>
              <a:t>«Главная» - «Создать меру» </a:t>
            </a:r>
            <a:r>
              <a:rPr lang="ru-RU" sz="1400" dirty="0">
                <a:solidFill>
                  <a:schemeClr val="tx1"/>
                </a:solidFill>
                <a:effectLst/>
                <a:ea typeface="Calibri" panose="020F0502020204030204" pitchFamily="34" charset="0"/>
                <a:cs typeface="Times New Roman" panose="02020603050405020304" pitchFamily="18" charset="0"/>
              </a:rPr>
              <a:t>и в появившемся поле написать требующуюся </a:t>
            </a:r>
            <a:r>
              <a:rPr lang="en-US" sz="1400" dirty="0">
                <a:solidFill>
                  <a:schemeClr val="tx1"/>
                </a:solidFill>
                <a:effectLst/>
                <a:ea typeface="Calibri" panose="020F0502020204030204" pitchFamily="34" charset="0"/>
                <a:cs typeface="Times New Roman" panose="02020603050405020304" pitchFamily="18" charset="0"/>
              </a:rPr>
              <a:t>DAX</a:t>
            </a:r>
            <a:r>
              <a:rPr lang="ru-RU" sz="1400" dirty="0">
                <a:solidFill>
                  <a:schemeClr val="tx1"/>
                </a:solidFill>
                <a:effectLst/>
                <a:ea typeface="Calibri" panose="020F0502020204030204" pitchFamily="34" charset="0"/>
                <a:cs typeface="Times New Roman" panose="02020603050405020304" pitchFamily="18" charset="0"/>
              </a:rPr>
              <a:t>-формулу для последующих вычислений.</a:t>
            </a:r>
            <a:r>
              <a:rPr lang="ru-RU" sz="1400" b="1" dirty="0">
                <a:solidFill>
                  <a:schemeClr val="tx1"/>
                </a:solidFill>
                <a:effectLst/>
                <a:ea typeface="Calibri" panose="020F0502020204030204" pitchFamily="34" charset="0"/>
                <a:cs typeface="Times New Roman" panose="02020603050405020304" pitchFamily="18" charset="0"/>
              </a:rPr>
              <a:t> </a:t>
            </a:r>
            <a:r>
              <a:rPr lang="ru-RU" sz="1400" dirty="0">
                <a:solidFill>
                  <a:schemeClr val="tx1"/>
                </a:solidFill>
                <a:effectLst/>
                <a:ea typeface="Calibri" panose="020F0502020204030204" pitchFamily="34" charset="0"/>
                <a:cs typeface="Times New Roman" panose="02020603050405020304" pitchFamily="18" charset="0"/>
              </a:rPr>
              <a:t>Данная кнопка также будет доступна во вкладках</a:t>
            </a:r>
            <a:r>
              <a:rPr lang="ru-RU" sz="1400" b="1" dirty="0">
                <a:solidFill>
                  <a:schemeClr val="tx1"/>
                </a:solidFill>
                <a:effectLst/>
                <a:ea typeface="Calibri" panose="020F0502020204030204" pitchFamily="34" charset="0"/>
                <a:cs typeface="Times New Roman" panose="02020603050405020304" pitchFamily="18" charset="0"/>
              </a:rPr>
              <a:t> «Средства работы с таблицами» </a:t>
            </a:r>
            <a:r>
              <a:rPr lang="ru-RU" sz="1400" dirty="0">
                <a:solidFill>
                  <a:schemeClr val="tx1"/>
                </a:solidFill>
                <a:effectLst/>
                <a:ea typeface="Calibri" panose="020F0502020204030204" pitchFamily="34" charset="0"/>
                <a:cs typeface="Times New Roman" panose="02020603050405020304" pitchFamily="18" charset="0"/>
              </a:rPr>
              <a:t>и</a:t>
            </a:r>
            <a:r>
              <a:rPr lang="ru-RU" sz="1400" b="1" dirty="0">
                <a:solidFill>
                  <a:schemeClr val="tx1"/>
                </a:solidFill>
                <a:effectLst/>
                <a:ea typeface="Calibri" panose="020F0502020204030204" pitchFamily="34" charset="0"/>
                <a:cs typeface="Times New Roman" panose="02020603050405020304" pitchFamily="18" charset="0"/>
              </a:rPr>
              <a:t> «Средства работы с мерами». </a:t>
            </a:r>
            <a:endParaRPr lang="ru-RU" sz="1400" dirty="0">
              <a:solidFill>
                <a:schemeClr val="tx1"/>
              </a:solidFill>
              <a:effectLst/>
              <a:ea typeface="Calibri" panose="020F0502020204030204" pitchFamily="34" charset="0"/>
              <a:cs typeface="Times New Roman" panose="02020603050405020304" pitchFamily="18" charset="0"/>
            </a:endParaRPr>
          </a:p>
          <a:p>
            <a:pPr marL="0" indent="0">
              <a:buNone/>
            </a:pPr>
            <a:endParaRPr lang="ru-RU" sz="1400" dirty="0">
              <a:solidFill>
                <a:schemeClr val="tx1"/>
              </a:solidFill>
            </a:endParaRPr>
          </a:p>
        </p:txBody>
      </p:sp>
    </p:spTree>
    <p:extLst>
      <p:ext uri="{BB962C8B-B14F-4D97-AF65-F5344CB8AC3E}">
        <p14:creationId xmlns:p14="http://schemas.microsoft.com/office/powerpoint/2010/main" val="1270096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A396B330-B912-AA0A-359A-17AEC97E615A}"/>
              </a:ext>
            </a:extLst>
          </p:cNvPr>
          <p:cNvSpPr>
            <a:spLocks noGrp="1"/>
          </p:cNvSpPr>
          <p:nvPr>
            <p:ph idx="1"/>
          </p:nvPr>
        </p:nvSpPr>
        <p:spPr>
          <a:xfrm>
            <a:off x="2278316" y="679704"/>
            <a:ext cx="8915400" cy="1021080"/>
          </a:xfrm>
        </p:spPr>
        <p:txBody>
          <a:bodyPr/>
          <a:lstStyle/>
          <a:p>
            <a:pPr marL="0" indent="0" algn="just">
              <a:buNone/>
            </a:pPr>
            <a:r>
              <a:rPr lang="ru-RU" sz="1400" dirty="0">
                <a:solidFill>
                  <a:schemeClr val="tx1"/>
                </a:solidFill>
                <a:effectLst/>
                <a:ea typeface="Calibri" panose="020F0502020204030204" pitchFamily="34" charset="0"/>
                <a:cs typeface="Times New Roman" panose="02020603050405020304" pitchFamily="18" charset="0"/>
              </a:rPr>
              <a:t>Для создания быстрой меры необходимо выбрать кнопку «Создать быструю меру», расположенную рядом с кнопкой создания меры вручную в указанных выше вкладках. </a:t>
            </a:r>
          </a:p>
          <a:p>
            <a:pPr marL="0" indent="0" algn="just">
              <a:buNone/>
            </a:pPr>
            <a:r>
              <a:rPr lang="ru-RU" sz="1400" b="1" dirty="0">
                <a:solidFill>
                  <a:schemeClr val="tx1"/>
                </a:solidFill>
                <a:ea typeface="Calibri" panose="020F0502020204030204" pitchFamily="34" charset="0"/>
                <a:cs typeface="Times New Roman" panose="02020603050405020304" pitchFamily="18" charset="0"/>
              </a:rPr>
              <a:t>Операции</a:t>
            </a:r>
            <a:r>
              <a:rPr lang="en-US" sz="1400" b="1" dirty="0">
                <a:solidFill>
                  <a:schemeClr val="tx1"/>
                </a:solidFill>
                <a:ea typeface="Calibri" panose="020F0502020204030204" pitchFamily="34" charset="0"/>
                <a:cs typeface="Times New Roman" panose="02020603050405020304" pitchFamily="18" charset="0"/>
              </a:rPr>
              <a:t>, </a:t>
            </a:r>
            <a:r>
              <a:rPr lang="ru-RU" sz="1400" b="1" dirty="0">
                <a:solidFill>
                  <a:schemeClr val="tx1"/>
                </a:solidFill>
                <a:ea typeface="Calibri" panose="020F0502020204030204" pitchFamily="34" charset="0"/>
                <a:cs typeface="Times New Roman" panose="02020603050405020304" pitchFamily="18" charset="0"/>
              </a:rPr>
              <a:t>предлагаемые пользователю для создания быстрых мер</a:t>
            </a:r>
            <a:r>
              <a:rPr lang="en-US" sz="1400" b="1" dirty="0">
                <a:solidFill>
                  <a:schemeClr val="tx1"/>
                </a:solidFill>
                <a:ea typeface="Calibri" panose="020F0502020204030204" pitchFamily="34" charset="0"/>
                <a:cs typeface="Times New Roman" panose="02020603050405020304" pitchFamily="18" charset="0"/>
              </a:rPr>
              <a:t>:</a:t>
            </a:r>
            <a:endParaRPr lang="ru-RU" sz="1400" b="1" dirty="0">
              <a:solidFill>
                <a:schemeClr val="tx1"/>
              </a:solidFill>
              <a:effectLst/>
              <a:ea typeface="Calibri" panose="020F0502020204030204" pitchFamily="34" charset="0"/>
              <a:cs typeface="Times New Roman" panose="02020603050405020304" pitchFamily="18" charset="0"/>
            </a:endParaRPr>
          </a:p>
          <a:p>
            <a:endParaRPr lang="ru-RU" dirty="0">
              <a:solidFill>
                <a:schemeClr val="tx1"/>
              </a:solidFill>
            </a:endParaRPr>
          </a:p>
        </p:txBody>
      </p:sp>
      <p:graphicFrame>
        <p:nvGraphicFramePr>
          <p:cNvPr id="4" name="Таблица 3">
            <a:extLst>
              <a:ext uri="{FF2B5EF4-FFF2-40B4-BE49-F238E27FC236}">
                <a16:creationId xmlns:a16="http://schemas.microsoft.com/office/drawing/2014/main" id="{94506009-0539-1399-3F5F-4DADD52661C4}"/>
              </a:ext>
            </a:extLst>
          </p:cNvPr>
          <p:cNvGraphicFramePr>
            <a:graphicFrameLocks noGrp="1"/>
          </p:cNvGraphicFramePr>
          <p:nvPr>
            <p:extLst>
              <p:ext uri="{D42A27DB-BD31-4B8C-83A1-F6EECF244321}">
                <p14:modId xmlns:p14="http://schemas.microsoft.com/office/powerpoint/2010/main" val="958879726"/>
              </p:ext>
            </p:extLst>
          </p:nvPr>
        </p:nvGraphicFramePr>
        <p:xfrm>
          <a:off x="2542033" y="2078736"/>
          <a:ext cx="8651683" cy="3886199"/>
        </p:xfrm>
        <a:graphic>
          <a:graphicData uri="http://schemas.openxmlformats.org/drawingml/2006/table">
            <a:tbl>
              <a:tblPr firstRow="1" firstCol="1" bandRow="1">
                <a:tableStyleId>{5C22544A-7EE6-4342-B048-85BDC9FD1C3A}</a:tableStyleId>
              </a:tblPr>
              <a:tblGrid>
                <a:gridCol w="2445399">
                  <a:extLst>
                    <a:ext uri="{9D8B030D-6E8A-4147-A177-3AD203B41FA5}">
                      <a16:colId xmlns:a16="http://schemas.microsoft.com/office/drawing/2014/main" val="1082054825"/>
                    </a:ext>
                  </a:extLst>
                </a:gridCol>
                <a:gridCol w="3103142">
                  <a:extLst>
                    <a:ext uri="{9D8B030D-6E8A-4147-A177-3AD203B41FA5}">
                      <a16:colId xmlns:a16="http://schemas.microsoft.com/office/drawing/2014/main" val="334626470"/>
                    </a:ext>
                  </a:extLst>
                </a:gridCol>
                <a:gridCol w="3103142">
                  <a:extLst>
                    <a:ext uri="{9D8B030D-6E8A-4147-A177-3AD203B41FA5}">
                      <a16:colId xmlns:a16="http://schemas.microsoft.com/office/drawing/2014/main" val="4197809804"/>
                    </a:ext>
                  </a:extLst>
                </a:gridCol>
              </a:tblGrid>
              <a:tr h="189047">
                <a:tc>
                  <a:txBody>
                    <a:bodyPr/>
                    <a:lstStyle/>
                    <a:p>
                      <a:pPr algn="ctr">
                        <a:lnSpc>
                          <a:spcPct val="150000"/>
                        </a:lnSpc>
                      </a:pPr>
                      <a:r>
                        <a:rPr lang="ru-RU" sz="900">
                          <a:effectLst/>
                        </a:rPr>
                        <a:t>Группа операций</a:t>
                      </a:r>
                      <a:endParaRPr lang="ru-RU" sz="700">
                        <a:effectLst/>
                        <a:latin typeface="Calibri" panose="020F0502020204030204" pitchFamily="34" charset="0"/>
                        <a:ea typeface="Calibri" panose="020F0502020204030204" pitchFamily="34" charset="0"/>
                        <a:cs typeface="Times New Roman" panose="02020603050405020304" pitchFamily="18" charset="0"/>
                      </a:endParaRPr>
                    </a:p>
                  </a:txBody>
                  <a:tcPr marL="45361" marR="45361" marT="0" marB="0"/>
                </a:tc>
                <a:tc>
                  <a:txBody>
                    <a:bodyPr/>
                    <a:lstStyle/>
                    <a:p>
                      <a:pPr algn="ctr">
                        <a:lnSpc>
                          <a:spcPct val="150000"/>
                        </a:lnSpc>
                      </a:pPr>
                      <a:r>
                        <a:rPr lang="ru-RU" sz="900">
                          <a:effectLst/>
                        </a:rPr>
                        <a:t>Наименование</a:t>
                      </a:r>
                      <a:endParaRPr lang="ru-RU" sz="700">
                        <a:effectLst/>
                        <a:latin typeface="Calibri" panose="020F0502020204030204" pitchFamily="34" charset="0"/>
                        <a:ea typeface="Calibri" panose="020F0502020204030204" pitchFamily="34" charset="0"/>
                        <a:cs typeface="Times New Roman" panose="02020603050405020304" pitchFamily="18" charset="0"/>
                      </a:endParaRPr>
                    </a:p>
                  </a:txBody>
                  <a:tcPr marL="45361" marR="45361" marT="0" marB="0"/>
                </a:tc>
                <a:tc>
                  <a:txBody>
                    <a:bodyPr/>
                    <a:lstStyle/>
                    <a:p>
                      <a:pPr algn="ctr">
                        <a:lnSpc>
                          <a:spcPct val="150000"/>
                        </a:lnSpc>
                      </a:pPr>
                      <a:r>
                        <a:rPr lang="ru-RU" sz="900">
                          <a:effectLst/>
                        </a:rPr>
                        <a:t>Описание функции</a:t>
                      </a:r>
                      <a:endParaRPr lang="ru-RU" sz="700">
                        <a:effectLst/>
                        <a:latin typeface="Calibri" panose="020F0502020204030204" pitchFamily="34" charset="0"/>
                        <a:ea typeface="Calibri" panose="020F0502020204030204" pitchFamily="34" charset="0"/>
                        <a:cs typeface="Times New Roman" panose="02020603050405020304" pitchFamily="18" charset="0"/>
                      </a:endParaRPr>
                    </a:p>
                  </a:txBody>
                  <a:tcPr marL="45361" marR="45361" marT="0" marB="0"/>
                </a:tc>
                <a:extLst>
                  <a:ext uri="{0D108BD9-81ED-4DB2-BD59-A6C34878D82A}">
                    <a16:rowId xmlns:a16="http://schemas.microsoft.com/office/drawing/2014/main" val="765160330"/>
                  </a:ext>
                </a:extLst>
              </a:tr>
              <a:tr h="612419">
                <a:tc rowSpan="5">
                  <a:txBody>
                    <a:bodyPr/>
                    <a:lstStyle/>
                    <a:p>
                      <a:pPr>
                        <a:lnSpc>
                          <a:spcPct val="150000"/>
                        </a:lnSpc>
                      </a:pPr>
                      <a:r>
                        <a:rPr lang="ru-RU" sz="900">
                          <a:effectLst/>
                        </a:rPr>
                        <a:t>Операции агрегирования</a:t>
                      </a:r>
                      <a:endParaRPr lang="ru-RU" sz="700">
                        <a:effectLst/>
                        <a:latin typeface="Calibri" panose="020F0502020204030204" pitchFamily="34" charset="0"/>
                        <a:ea typeface="Calibri" panose="020F0502020204030204" pitchFamily="34" charset="0"/>
                        <a:cs typeface="Times New Roman" panose="02020603050405020304" pitchFamily="18" charset="0"/>
                      </a:endParaRPr>
                    </a:p>
                  </a:txBody>
                  <a:tcPr marL="45361" marR="45361" marT="0" marB="0"/>
                </a:tc>
                <a:tc>
                  <a:txBody>
                    <a:bodyPr/>
                    <a:lstStyle/>
                    <a:p>
                      <a:pPr>
                        <a:lnSpc>
                          <a:spcPct val="150000"/>
                        </a:lnSpc>
                      </a:pPr>
                      <a:r>
                        <a:rPr lang="ru-RU" sz="900">
                          <a:effectLst/>
                        </a:rPr>
                        <a:t>В среднем на категорию</a:t>
                      </a:r>
                      <a:endParaRPr lang="ru-RU" sz="700">
                        <a:effectLst/>
                        <a:latin typeface="Calibri" panose="020F0502020204030204" pitchFamily="34" charset="0"/>
                        <a:ea typeface="Calibri" panose="020F0502020204030204" pitchFamily="34" charset="0"/>
                        <a:cs typeface="Times New Roman" panose="02020603050405020304" pitchFamily="18" charset="0"/>
                      </a:endParaRPr>
                    </a:p>
                  </a:txBody>
                  <a:tcPr marL="45361" marR="45361" marT="0" marB="0"/>
                </a:tc>
                <a:tc>
                  <a:txBody>
                    <a:bodyPr/>
                    <a:lstStyle/>
                    <a:p>
                      <a:pPr>
                        <a:lnSpc>
                          <a:spcPct val="150000"/>
                        </a:lnSpc>
                      </a:pPr>
                      <a:r>
                        <a:rPr lang="ru-RU" sz="900">
                          <a:effectLst/>
                        </a:rPr>
                        <a:t>Вычисление среднего по базовому значению в категории</a:t>
                      </a:r>
                      <a:endParaRPr lang="ru-RU" sz="700">
                        <a:effectLst/>
                        <a:latin typeface="Calibri" panose="020F0502020204030204" pitchFamily="34" charset="0"/>
                        <a:ea typeface="Calibri" panose="020F0502020204030204" pitchFamily="34" charset="0"/>
                        <a:cs typeface="Times New Roman" panose="02020603050405020304" pitchFamily="18" charset="0"/>
                      </a:endParaRPr>
                    </a:p>
                  </a:txBody>
                  <a:tcPr marL="45361" marR="45361" marT="0" marB="0"/>
                </a:tc>
                <a:extLst>
                  <a:ext uri="{0D108BD9-81ED-4DB2-BD59-A6C34878D82A}">
                    <a16:rowId xmlns:a16="http://schemas.microsoft.com/office/drawing/2014/main" val="2643746796"/>
                  </a:ext>
                </a:extLst>
              </a:tr>
              <a:tr h="400733">
                <a:tc vMerge="1">
                  <a:txBody>
                    <a:bodyPr/>
                    <a:lstStyle/>
                    <a:p>
                      <a:endParaRPr lang="ru-RU"/>
                    </a:p>
                  </a:txBody>
                  <a:tcPr/>
                </a:tc>
                <a:tc>
                  <a:txBody>
                    <a:bodyPr/>
                    <a:lstStyle/>
                    <a:p>
                      <a:pPr>
                        <a:lnSpc>
                          <a:spcPct val="150000"/>
                        </a:lnSpc>
                      </a:pPr>
                      <a:r>
                        <a:rPr lang="ru-RU" sz="900">
                          <a:effectLst/>
                        </a:rPr>
                        <a:t>Дисперсия по категориям</a:t>
                      </a:r>
                      <a:endParaRPr lang="ru-RU" sz="700">
                        <a:effectLst/>
                        <a:latin typeface="Calibri" panose="020F0502020204030204" pitchFamily="34" charset="0"/>
                        <a:ea typeface="Calibri" panose="020F0502020204030204" pitchFamily="34" charset="0"/>
                        <a:cs typeface="Times New Roman" panose="02020603050405020304" pitchFamily="18" charset="0"/>
                      </a:endParaRPr>
                    </a:p>
                  </a:txBody>
                  <a:tcPr marL="45361" marR="45361" marT="0" marB="0"/>
                </a:tc>
                <a:tc>
                  <a:txBody>
                    <a:bodyPr/>
                    <a:lstStyle/>
                    <a:p>
                      <a:pPr>
                        <a:lnSpc>
                          <a:spcPct val="150000"/>
                        </a:lnSpc>
                      </a:pPr>
                      <a:r>
                        <a:rPr lang="ru-RU" sz="900">
                          <a:effectLst/>
                        </a:rPr>
                        <a:t>Вычисление дисперсии с начала текущего месяца</a:t>
                      </a:r>
                      <a:endParaRPr lang="ru-RU" sz="700">
                        <a:effectLst/>
                        <a:latin typeface="Calibri" panose="020F0502020204030204" pitchFamily="34" charset="0"/>
                        <a:ea typeface="Calibri" panose="020F0502020204030204" pitchFamily="34" charset="0"/>
                        <a:cs typeface="Times New Roman" panose="02020603050405020304" pitchFamily="18" charset="0"/>
                      </a:endParaRPr>
                    </a:p>
                  </a:txBody>
                  <a:tcPr marL="45361" marR="45361" marT="0" marB="0"/>
                </a:tc>
                <a:extLst>
                  <a:ext uri="{0D108BD9-81ED-4DB2-BD59-A6C34878D82A}">
                    <a16:rowId xmlns:a16="http://schemas.microsoft.com/office/drawing/2014/main" val="3068443923"/>
                  </a:ext>
                </a:extLst>
              </a:tr>
              <a:tr h="612419">
                <a:tc vMerge="1">
                  <a:txBody>
                    <a:bodyPr/>
                    <a:lstStyle/>
                    <a:p>
                      <a:endParaRPr lang="ru-RU"/>
                    </a:p>
                  </a:txBody>
                  <a:tcPr/>
                </a:tc>
                <a:tc>
                  <a:txBody>
                    <a:bodyPr/>
                    <a:lstStyle/>
                    <a:p>
                      <a:pPr>
                        <a:lnSpc>
                          <a:spcPct val="150000"/>
                        </a:lnSpc>
                      </a:pPr>
                      <a:r>
                        <a:rPr lang="ru-RU" sz="900">
                          <a:effectLst/>
                        </a:rPr>
                        <a:t>Максимум на категорию</a:t>
                      </a:r>
                      <a:endParaRPr lang="ru-RU" sz="700">
                        <a:effectLst/>
                        <a:latin typeface="Calibri" panose="020F0502020204030204" pitchFamily="34" charset="0"/>
                        <a:ea typeface="Calibri" panose="020F0502020204030204" pitchFamily="34" charset="0"/>
                        <a:cs typeface="Times New Roman" panose="02020603050405020304" pitchFamily="18" charset="0"/>
                      </a:endParaRPr>
                    </a:p>
                  </a:txBody>
                  <a:tcPr marL="45361" marR="45361" marT="0" marB="0"/>
                </a:tc>
                <a:tc>
                  <a:txBody>
                    <a:bodyPr/>
                    <a:lstStyle/>
                    <a:p>
                      <a:pPr>
                        <a:lnSpc>
                          <a:spcPct val="150000"/>
                        </a:lnSpc>
                      </a:pPr>
                      <a:r>
                        <a:rPr lang="ru-RU" sz="900">
                          <a:effectLst/>
                        </a:rPr>
                        <a:t>Вычисление максимального значения по базовому в категории</a:t>
                      </a:r>
                      <a:endParaRPr lang="ru-RU" sz="700">
                        <a:effectLst/>
                        <a:latin typeface="Calibri" panose="020F0502020204030204" pitchFamily="34" charset="0"/>
                        <a:ea typeface="Calibri" panose="020F0502020204030204" pitchFamily="34" charset="0"/>
                        <a:cs typeface="Times New Roman" panose="02020603050405020304" pitchFamily="18" charset="0"/>
                      </a:endParaRPr>
                    </a:p>
                  </a:txBody>
                  <a:tcPr marL="45361" marR="45361" marT="0" marB="0"/>
                </a:tc>
                <a:extLst>
                  <a:ext uri="{0D108BD9-81ED-4DB2-BD59-A6C34878D82A}">
                    <a16:rowId xmlns:a16="http://schemas.microsoft.com/office/drawing/2014/main" val="1663967983"/>
                  </a:ext>
                </a:extLst>
              </a:tr>
              <a:tr h="612419">
                <a:tc vMerge="1">
                  <a:txBody>
                    <a:bodyPr/>
                    <a:lstStyle/>
                    <a:p>
                      <a:endParaRPr lang="ru-RU"/>
                    </a:p>
                  </a:txBody>
                  <a:tcPr/>
                </a:tc>
                <a:tc>
                  <a:txBody>
                    <a:bodyPr/>
                    <a:lstStyle/>
                    <a:p>
                      <a:pPr>
                        <a:lnSpc>
                          <a:spcPct val="150000"/>
                        </a:lnSpc>
                      </a:pPr>
                      <a:r>
                        <a:rPr lang="ru-RU" sz="900">
                          <a:effectLst/>
                        </a:rPr>
                        <a:t>Минимум на категории</a:t>
                      </a:r>
                      <a:endParaRPr lang="ru-RU" sz="700">
                        <a:effectLst/>
                        <a:latin typeface="Calibri" panose="020F0502020204030204" pitchFamily="34" charset="0"/>
                        <a:ea typeface="Calibri" panose="020F0502020204030204" pitchFamily="34" charset="0"/>
                        <a:cs typeface="Times New Roman" panose="02020603050405020304" pitchFamily="18" charset="0"/>
                      </a:endParaRPr>
                    </a:p>
                  </a:txBody>
                  <a:tcPr marL="45361" marR="45361" marT="0" marB="0"/>
                </a:tc>
                <a:tc>
                  <a:txBody>
                    <a:bodyPr/>
                    <a:lstStyle/>
                    <a:p>
                      <a:pPr>
                        <a:lnSpc>
                          <a:spcPct val="150000"/>
                        </a:lnSpc>
                      </a:pPr>
                      <a:r>
                        <a:rPr lang="ru-RU" sz="900">
                          <a:effectLst/>
                        </a:rPr>
                        <a:t>Вычисление минимального значения по базовому в категории</a:t>
                      </a:r>
                      <a:endParaRPr lang="ru-RU" sz="700">
                        <a:effectLst/>
                        <a:latin typeface="Calibri" panose="020F0502020204030204" pitchFamily="34" charset="0"/>
                        <a:ea typeface="Calibri" panose="020F0502020204030204" pitchFamily="34" charset="0"/>
                        <a:cs typeface="Times New Roman" panose="02020603050405020304" pitchFamily="18" charset="0"/>
                      </a:endParaRPr>
                    </a:p>
                  </a:txBody>
                  <a:tcPr marL="45361" marR="45361" marT="0" marB="0"/>
                </a:tc>
                <a:extLst>
                  <a:ext uri="{0D108BD9-81ED-4DB2-BD59-A6C34878D82A}">
                    <a16:rowId xmlns:a16="http://schemas.microsoft.com/office/drawing/2014/main" val="113384833"/>
                  </a:ext>
                </a:extLst>
              </a:tr>
              <a:tr h="1459162">
                <a:tc vMerge="1">
                  <a:txBody>
                    <a:bodyPr/>
                    <a:lstStyle/>
                    <a:p>
                      <a:endParaRPr lang="ru-RU"/>
                    </a:p>
                  </a:txBody>
                  <a:tcPr/>
                </a:tc>
                <a:tc>
                  <a:txBody>
                    <a:bodyPr/>
                    <a:lstStyle/>
                    <a:p>
                      <a:pPr>
                        <a:lnSpc>
                          <a:spcPct val="150000"/>
                        </a:lnSpc>
                      </a:pPr>
                      <a:r>
                        <a:rPr lang="ru-RU" sz="900">
                          <a:effectLst/>
                        </a:rPr>
                        <a:t>Взвешенное среднее по категориям</a:t>
                      </a:r>
                      <a:endParaRPr lang="ru-RU" sz="700">
                        <a:effectLst/>
                        <a:latin typeface="Calibri" panose="020F0502020204030204" pitchFamily="34" charset="0"/>
                        <a:ea typeface="Calibri" panose="020F0502020204030204" pitchFamily="34" charset="0"/>
                        <a:cs typeface="Times New Roman" panose="02020603050405020304" pitchFamily="18" charset="0"/>
                      </a:endParaRPr>
                    </a:p>
                  </a:txBody>
                  <a:tcPr marL="45361" marR="45361" marT="0" marB="0"/>
                </a:tc>
                <a:tc>
                  <a:txBody>
                    <a:bodyPr/>
                    <a:lstStyle/>
                    <a:p>
                      <a:pPr>
                        <a:lnSpc>
                          <a:spcPct val="150000"/>
                        </a:lnSpc>
                      </a:pPr>
                      <a:r>
                        <a:rPr lang="ru-RU" sz="900" dirty="0">
                          <a:effectLst/>
                        </a:rPr>
                        <a:t>Вычисление взвешенного среднего по базовому значению во всех категориях. Значения в каждой категории умножаются на вес, суммируются и делятся на сумму весов</a:t>
                      </a:r>
                      <a:endParaRPr lang="ru-R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361" marR="45361" marT="0" marB="0"/>
                </a:tc>
                <a:extLst>
                  <a:ext uri="{0D108BD9-81ED-4DB2-BD59-A6C34878D82A}">
                    <a16:rowId xmlns:a16="http://schemas.microsoft.com/office/drawing/2014/main" val="2208146827"/>
                  </a:ext>
                </a:extLst>
              </a:tr>
            </a:tbl>
          </a:graphicData>
        </a:graphic>
      </p:graphicFrame>
    </p:spTree>
    <p:extLst>
      <p:ext uri="{BB962C8B-B14F-4D97-AF65-F5344CB8AC3E}">
        <p14:creationId xmlns:p14="http://schemas.microsoft.com/office/powerpoint/2010/main" val="3276286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a:extLst>
              <a:ext uri="{FF2B5EF4-FFF2-40B4-BE49-F238E27FC236}">
                <a16:creationId xmlns:a16="http://schemas.microsoft.com/office/drawing/2014/main" id="{22187476-3E90-F88D-F6E0-BEBB3DB2E939}"/>
              </a:ext>
            </a:extLst>
          </p:cNvPr>
          <p:cNvGraphicFramePr>
            <a:graphicFrameLocks noGrp="1"/>
          </p:cNvGraphicFramePr>
          <p:nvPr>
            <p:ph idx="1"/>
            <p:extLst>
              <p:ext uri="{D42A27DB-BD31-4B8C-83A1-F6EECF244321}">
                <p14:modId xmlns:p14="http://schemas.microsoft.com/office/powerpoint/2010/main" val="3477364571"/>
              </p:ext>
            </p:extLst>
          </p:nvPr>
        </p:nvGraphicFramePr>
        <p:xfrm>
          <a:off x="2980944" y="1539875"/>
          <a:ext cx="7744968" cy="3778250"/>
        </p:xfrm>
        <a:graphic>
          <a:graphicData uri="http://schemas.openxmlformats.org/drawingml/2006/table">
            <a:tbl>
              <a:tblPr firstRow="1" firstCol="1" bandRow="1">
                <a:tableStyleId>{5C22544A-7EE6-4342-B048-85BDC9FD1C3A}</a:tableStyleId>
              </a:tblPr>
              <a:tblGrid>
                <a:gridCol w="2189116">
                  <a:extLst>
                    <a:ext uri="{9D8B030D-6E8A-4147-A177-3AD203B41FA5}">
                      <a16:colId xmlns:a16="http://schemas.microsoft.com/office/drawing/2014/main" val="406149313"/>
                    </a:ext>
                  </a:extLst>
                </a:gridCol>
                <a:gridCol w="2777926">
                  <a:extLst>
                    <a:ext uri="{9D8B030D-6E8A-4147-A177-3AD203B41FA5}">
                      <a16:colId xmlns:a16="http://schemas.microsoft.com/office/drawing/2014/main" val="865949884"/>
                    </a:ext>
                  </a:extLst>
                </a:gridCol>
                <a:gridCol w="2777926">
                  <a:extLst>
                    <a:ext uri="{9D8B030D-6E8A-4147-A177-3AD203B41FA5}">
                      <a16:colId xmlns:a16="http://schemas.microsoft.com/office/drawing/2014/main" val="531150364"/>
                    </a:ext>
                  </a:extLst>
                </a:gridCol>
              </a:tblGrid>
              <a:tr h="526991">
                <a:tc rowSpan="4">
                  <a:txBody>
                    <a:bodyPr/>
                    <a:lstStyle/>
                    <a:p>
                      <a:pPr>
                        <a:lnSpc>
                          <a:spcPct val="150000"/>
                        </a:lnSpc>
                      </a:pPr>
                      <a:r>
                        <a:rPr lang="ru-RU" sz="1200">
                          <a:effectLst/>
                        </a:rPr>
                        <a:t>Фильтры</a:t>
                      </a:r>
                      <a:endParaRPr lang="ru-RU" sz="1000">
                        <a:effectLst/>
                        <a:latin typeface="Calibri" panose="020F0502020204030204" pitchFamily="34" charset="0"/>
                        <a:ea typeface="Calibri" panose="020F0502020204030204" pitchFamily="34" charset="0"/>
                        <a:cs typeface="Times New Roman" panose="02020603050405020304" pitchFamily="18" charset="0"/>
                      </a:endParaRPr>
                    </a:p>
                  </a:txBody>
                  <a:tcPr marL="59653" marR="59653" marT="0" marB="0"/>
                </a:tc>
                <a:tc>
                  <a:txBody>
                    <a:bodyPr/>
                    <a:lstStyle/>
                    <a:p>
                      <a:pPr>
                        <a:lnSpc>
                          <a:spcPct val="150000"/>
                        </a:lnSpc>
                      </a:pPr>
                      <a:r>
                        <a:rPr lang="ru-RU" sz="1200">
                          <a:effectLst/>
                        </a:rPr>
                        <a:t>Отфильтрованное значение</a:t>
                      </a:r>
                      <a:endParaRPr lang="ru-RU" sz="1000">
                        <a:effectLst/>
                        <a:latin typeface="Calibri" panose="020F0502020204030204" pitchFamily="34" charset="0"/>
                        <a:ea typeface="Calibri" panose="020F0502020204030204" pitchFamily="34" charset="0"/>
                        <a:cs typeface="Times New Roman" panose="02020603050405020304" pitchFamily="18" charset="0"/>
                      </a:endParaRPr>
                    </a:p>
                  </a:txBody>
                  <a:tcPr marL="59653" marR="59653" marT="0" marB="0"/>
                </a:tc>
                <a:tc>
                  <a:txBody>
                    <a:bodyPr/>
                    <a:lstStyle/>
                    <a:p>
                      <a:pPr>
                        <a:lnSpc>
                          <a:spcPct val="150000"/>
                        </a:lnSpc>
                      </a:pPr>
                      <a:r>
                        <a:rPr lang="ru-RU" sz="1200">
                          <a:effectLst/>
                        </a:rPr>
                        <a:t>Вычисление значения с примененным фильтром</a:t>
                      </a:r>
                      <a:endParaRPr lang="ru-RU" sz="1000">
                        <a:effectLst/>
                        <a:latin typeface="Calibri" panose="020F0502020204030204" pitchFamily="34" charset="0"/>
                        <a:ea typeface="Calibri" panose="020F0502020204030204" pitchFamily="34" charset="0"/>
                        <a:cs typeface="Times New Roman" panose="02020603050405020304" pitchFamily="18" charset="0"/>
                      </a:endParaRPr>
                    </a:p>
                  </a:txBody>
                  <a:tcPr marL="59653" marR="59653" marT="0" marB="0"/>
                </a:tc>
                <a:extLst>
                  <a:ext uri="{0D108BD9-81ED-4DB2-BD59-A6C34878D82A}">
                    <a16:rowId xmlns:a16="http://schemas.microsoft.com/office/drawing/2014/main" val="3921178257"/>
                  </a:ext>
                </a:extLst>
              </a:tr>
              <a:tr h="805372">
                <a:tc vMerge="1">
                  <a:txBody>
                    <a:bodyPr/>
                    <a:lstStyle/>
                    <a:p>
                      <a:endParaRPr lang="ru-RU"/>
                    </a:p>
                  </a:txBody>
                  <a:tcPr/>
                </a:tc>
                <a:tc>
                  <a:txBody>
                    <a:bodyPr/>
                    <a:lstStyle/>
                    <a:p>
                      <a:pPr>
                        <a:lnSpc>
                          <a:spcPct val="150000"/>
                        </a:lnSpc>
                      </a:pPr>
                      <a:r>
                        <a:rPr lang="ru-RU" sz="1200">
                          <a:effectLst/>
                        </a:rPr>
                        <a:t>Разность с отфильтрованным значением</a:t>
                      </a:r>
                      <a:endParaRPr lang="ru-RU" sz="1000">
                        <a:effectLst/>
                        <a:latin typeface="Calibri" panose="020F0502020204030204" pitchFamily="34" charset="0"/>
                        <a:ea typeface="Calibri" panose="020F0502020204030204" pitchFamily="34" charset="0"/>
                        <a:cs typeface="Times New Roman" panose="02020603050405020304" pitchFamily="18" charset="0"/>
                      </a:endParaRPr>
                    </a:p>
                  </a:txBody>
                  <a:tcPr marL="59653" marR="59653" marT="0" marB="0"/>
                </a:tc>
                <a:tc>
                  <a:txBody>
                    <a:bodyPr/>
                    <a:lstStyle/>
                    <a:p>
                      <a:pPr>
                        <a:lnSpc>
                          <a:spcPct val="150000"/>
                        </a:lnSpc>
                      </a:pPr>
                      <a:r>
                        <a:rPr lang="ru-RU" sz="1200">
                          <a:effectLst/>
                        </a:rPr>
                        <a:t>Вычисление разности между значением и его значением с примененным фильтром</a:t>
                      </a:r>
                      <a:endParaRPr lang="ru-RU" sz="1000">
                        <a:effectLst/>
                        <a:latin typeface="Calibri" panose="020F0502020204030204" pitchFamily="34" charset="0"/>
                        <a:ea typeface="Calibri" panose="020F0502020204030204" pitchFamily="34" charset="0"/>
                        <a:cs typeface="Times New Roman" panose="02020603050405020304" pitchFamily="18" charset="0"/>
                      </a:endParaRPr>
                    </a:p>
                  </a:txBody>
                  <a:tcPr marL="59653" marR="59653" marT="0" marB="0"/>
                </a:tc>
                <a:extLst>
                  <a:ext uri="{0D108BD9-81ED-4DB2-BD59-A6C34878D82A}">
                    <a16:rowId xmlns:a16="http://schemas.microsoft.com/office/drawing/2014/main" val="90546426"/>
                  </a:ext>
                </a:extLst>
              </a:tr>
              <a:tr h="1083753">
                <a:tc vMerge="1">
                  <a:txBody>
                    <a:bodyPr/>
                    <a:lstStyle/>
                    <a:p>
                      <a:endParaRPr lang="ru-RU"/>
                    </a:p>
                  </a:txBody>
                  <a:tcPr/>
                </a:tc>
                <a:tc>
                  <a:txBody>
                    <a:bodyPr/>
                    <a:lstStyle/>
                    <a:p>
                      <a:pPr>
                        <a:lnSpc>
                          <a:spcPct val="150000"/>
                        </a:lnSpc>
                      </a:pPr>
                      <a:r>
                        <a:rPr lang="ru-RU" sz="1200">
                          <a:effectLst/>
                        </a:rPr>
                        <a:t>Процент разности с отфильтрованным значением</a:t>
                      </a:r>
                      <a:endParaRPr lang="ru-RU" sz="1000">
                        <a:effectLst/>
                        <a:latin typeface="Calibri" panose="020F0502020204030204" pitchFamily="34" charset="0"/>
                        <a:ea typeface="Calibri" panose="020F0502020204030204" pitchFamily="34" charset="0"/>
                        <a:cs typeface="Times New Roman" panose="02020603050405020304" pitchFamily="18" charset="0"/>
                      </a:endParaRPr>
                    </a:p>
                  </a:txBody>
                  <a:tcPr marL="59653" marR="59653" marT="0" marB="0"/>
                </a:tc>
                <a:tc>
                  <a:txBody>
                    <a:bodyPr/>
                    <a:lstStyle/>
                    <a:p>
                      <a:pPr>
                        <a:lnSpc>
                          <a:spcPct val="150000"/>
                        </a:lnSpc>
                      </a:pPr>
                      <a:r>
                        <a:rPr lang="ru-RU" sz="1200">
                          <a:effectLst/>
                        </a:rPr>
                        <a:t>Вычисление процентной разности между значением и его значением с примененным фильтром</a:t>
                      </a:r>
                      <a:endParaRPr lang="ru-RU" sz="1000">
                        <a:effectLst/>
                        <a:latin typeface="Calibri" panose="020F0502020204030204" pitchFamily="34" charset="0"/>
                        <a:ea typeface="Calibri" panose="020F0502020204030204" pitchFamily="34" charset="0"/>
                        <a:cs typeface="Times New Roman" panose="02020603050405020304" pitchFamily="18" charset="0"/>
                      </a:endParaRPr>
                    </a:p>
                  </a:txBody>
                  <a:tcPr marL="59653" marR="59653" marT="0" marB="0"/>
                </a:tc>
                <a:extLst>
                  <a:ext uri="{0D108BD9-81ED-4DB2-BD59-A6C34878D82A}">
                    <a16:rowId xmlns:a16="http://schemas.microsoft.com/office/drawing/2014/main" val="522118557"/>
                  </a:ext>
                </a:extLst>
              </a:tr>
              <a:tr h="1362134">
                <a:tc vMerge="1">
                  <a:txBody>
                    <a:bodyPr/>
                    <a:lstStyle/>
                    <a:p>
                      <a:endParaRPr lang="ru-RU"/>
                    </a:p>
                  </a:txBody>
                  <a:tcPr/>
                </a:tc>
                <a:tc>
                  <a:txBody>
                    <a:bodyPr/>
                    <a:lstStyle/>
                    <a:p>
                      <a:pPr>
                        <a:lnSpc>
                          <a:spcPct val="150000"/>
                        </a:lnSpc>
                      </a:pPr>
                      <a:r>
                        <a:rPr lang="ru-RU" sz="1200">
                          <a:effectLst/>
                        </a:rPr>
                        <a:t>Продажи от новых клиентов</a:t>
                      </a:r>
                      <a:endParaRPr lang="ru-RU" sz="1000">
                        <a:effectLst/>
                        <a:latin typeface="Calibri" panose="020F0502020204030204" pitchFamily="34" charset="0"/>
                        <a:ea typeface="Calibri" panose="020F0502020204030204" pitchFamily="34" charset="0"/>
                        <a:cs typeface="Times New Roman" panose="02020603050405020304" pitchFamily="18" charset="0"/>
                      </a:endParaRPr>
                    </a:p>
                  </a:txBody>
                  <a:tcPr marL="59653" marR="59653" marT="0" marB="0"/>
                </a:tc>
                <a:tc>
                  <a:txBody>
                    <a:bodyPr/>
                    <a:lstStyle/>
                    <a:p>
                      <a:pPr>
                        <a:lnSpc>
                          <a:spcPct val="150000"/>
                        </a:lnSpc>
                      </a:pPr>
                      <a:r>
                        <a:rPr lang="ru-RU" sz="1200" dirty="0">
                          <a:effectLst/>
                        </a:rPr>
                        <a:t>Расчет продаж по дате совершения покупок первыми клиентами, а также расчет числа впервые обратившихся клиентов</a:t>
                      </a:r>
                      <a:endParaRPr lang="ru-RU"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9653" marR="59653" marT="0" marB="0"/>
                </a:tc>
                <a:extLst>
                  <a:ext uri="{0D108BD9-81ED-4DB2-BD59-A6C34878D82A}">
                    <a16:rowId xmlns:a16="http://schemas.microsoft.com/office/drawing/2014/main" val="2516718733"/>
                  </a:ext>
                </a:extLst>
              </a:tr>
            </a:tbl>
          </a:graphicData>
        </a:graphic>
      </p:graphicFrame>
    </p:spTree>
    <p:extLst>
      <p:ext uri="{BB962C8B-B14F-4D97-AF65-F5344CB8AC3E}">
        <p14:creationId xmlns:p14="http://schemas.microsoft.com/office/powerpoint/2010/main" val="458060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a:extLst>
              <a:ext uri="{FF2B5EF4-FFF2-40B4-BE49-F238E27FC236}">
                <a16:creationId xmlns:a16="http://schemas.microsoft.com/office/drawing/2014/main" id="{FD63B736-ACE4-5294-490D-C796C0E8F3ED}"/>
              </a:ext>
            </a:extLst>
          </p:cNvPr>
          <p:cNvGraphicFramePr>
            <a:graphicFrameLocks noGrp="1"/>
          </p:cNvGraphicFramePr>
          <p:nvPr>
            <p:ph idx="1"/>
            <p:extLst>
              <p:ext uri="{D42A27DB-BD31-4B8C-83A1-F6EECF244321}">
                <p14:modId xmlns:p14="http://schemas.microsoft.com/office/powerpoint/2010/main" val="2345344108"/>
              </p:ext>
            </p:extLst>
          </p:nvPr>
        </p:nvGraphicFramePr>
        <p:xfrm>
          <a:off x="3099816" y="877824"/>
          <a:ext cx="7772400" cy="5376673"/>
        </p:xfrm>
        <a:graphic>
          <a:graphicData uri="http://schemas.openxmlformats.org/drawingml/2006/table">
            <a:tbl>
              <a:tblPr firstRow="1" firstCol="1" bandRow="1">
                <a:tableStyleId>{5C22544A-7EE6-4342-B048-85BDC9FD1C3A}</a:tableStyleId>
              </a:tblPr>
              <a:tblGrid>
                <a:gridCol w="2196868">
                  <a:extLst>
                    <a:ext uri="{9D8B030D-6E8A-4147-A177-3AD203B41FA5}">
                      <a16:colId xmlns:a16="http://schemas.microsoft.com/office/drawing/2014/main" val="1177102486"/>
                    </a:ext>
                  </a:extLst>
                </a:gridCol>
                <a:gridCol w="2787766">
                  <a:extLst>
                    <a:ext uri="{9D8B030D-6E8A-4147-A177-3AD203B41FA5}">
                      <a16:colId xmlns:a16="http://schemas.microsoft.com/office/drawing/2014/main" val="3854637151"/>
                    </a:ext>
                  </a:extLst>
                </a:gridCol>
                <a:gridCol w="2787766">
                  <a:extLst>
                    <a:ext uri="{9D8B030D-6E8A-4147-A177-3AD203B41FA5}">
                      <a16:colId xmlns:a16="http://schemas.microsoft.com/office/drawing/2014/main" val="1251058983"/>
                    </a:ext>
                  </a:extLst>
                </a:gridCol>
              </a:tblGrid>
              <a:tr h="731953">
                <a:tc rowSpan="7">
                  <a:txBody>
                    <a:bodyPr/>
                    <a:lstStyle/>
                    <a:p>
                      <a:pPr>
                        <a:lnSpc>
                          <a:spcPct val="150000"/>
                        </a:lnSpc>
                      </a:pPr>
                      <a:r>
                        <a:rPr lang="ru-RU" sz="800">
                          <a:effectLst/>
                        </a:rPr>
                        <a:t>Логика операций со временем</a:t>
                      </a:r>
                      <a:endParaRPr lang="ru-RU" sz="600">
                        <a:effectLst/>
                        <a:latin typeface="Calibri" panose="020F0502020204030204" pitchFamily="34" charset="0"/>
                        <a:ea typeface="Calibri" panose="020F0502020204030204" pitchFamily="34" charset="0"/>
                        <a:cs typeface="Times New Roman" panose="02020603050405020304" pitchFamily="18" charset="0"/>
                      </a:endParaRPr>
                    </a:p>
                  </a:txBody>
                  <a:tcPr marL="38097" marR="38097" marT="0" marB="0"/>
                </a:tc>
                <a:tc>
                  <a:txBody>
                    <a:bodyPr/>
                    <a:lstStyle/>
                    <a:p>
                      <a:pPr>
                        <a:lnSpc>
                          <a:spcPct val="150000"/>
                        </a:lnSpc>
                      </a:pPr>
                      <a:r>
                        <a:rPr lang="ru-RU" sz="800">
                          <a:effectLst/>
                        </a:rPr>
                        <a:t>Итого с начала года</a:t>
                      </a:r>
                      <a:endParaRPr lang="ru-RU" sz="600">
                        <a:effectLst/>
                        <a:latin typeface="Calibri" panose="020F0502020204030204" pitchFamily="34" charset="0"/>
                        <a:ea typeface="Calibri" panose="020F0502020204030204" pitchFamily="34" charset="0"/>
                        <a:cs typeface="Times New Roman" panose="02020603050405020304" pitchFamily="18" charset="0"/>
                      </a:endParaRPr>
                    </a:p>
                  </a:txBody>
                  <a:tcPr marL="38097" marR="38097" marT="0" marB="0"/>
                </a:tc>
                <a:tc>
                  <a:txBody>
                    <a:bodyPr/>
                    <a:lstStyle/>
                    <a:p>
                      <a:pPr>
                        <a:lnSpc>
                          <a:spcPct val="150000"/>
                        </a:lnSpc>
                      </a:pPr>
                      <a:r>
                        <a:rPr lang="ru-RU" sz="800">
                          <a:effectLst/>
                        </a:rPr>
                        <a:t>Вычисление итога базового значения с начала текущего года</a:t>
                      </a:r>
                      <a:endParaRPr lang="ru-RU" sz="600">
                        <a:effectLst/>
                        <a:latin typeface="Calibri" panose="020F0502020204030204" pitchFamily="34" charset="0"/>
                        <a:ea typeface="Calibri" panose="020F0502020204030204" pitchFamily="34" charset="0"/>
                        <a:cs typeface="Times New Roman" panose="02020603050405020304" pitchFamily="18" charset="0"/>
                      </a:endParaRPr>
                    </a:p>
                  </a:txBody>
                  <a:tcPr marL="38097" marR="38097" marT="0" marB="0"/>
                </a:tc>
                <a:extLst>
                  <a:ext uri="{0D108BD9-81ED-4DB2-BD59-A6C34878D82A}">
                    <a16:rowId xmlns:a16="http://schemas.microsoft.com/office/drawing/2014/main" val="3452079924"/>
                  </a:ext>
                </a:extLst>
              </a:tr>
              <a:tr h="731953">
                <a:tc vMerge="1">
                  <a:txBody>
                    <a:bodyPr/>
                    <a:lstStyle/>
                    <a:p>
                      <a:endParaRPr lang="ru-RU"/>
                    </a:p>
                  </a:txBody>
                  <a:tcPr/>
                </a:tc>
                <a:tc>
                  <a:txBody>
                    <a:bodyPr/>
                    <a:lstStyle/>
                    <a:p>
                      <a:pPr>
                        <a:lnSpc>
                          <a:spcPct val="150000"/>
                        </a:lnSpc>
                      </a:pPr>
                      <a:r>
                        <a:rPr lang="ru-RU" sz="800">
                          <a:effectLst/>
                        </a:rPr>
                        <a:t>Итого с начала квартала</a:t>
                      </a:r>
                      <a:endParaRPr lang="ru-RU" sz="600">
                        <a:effectLst/>
                        <a:latin typeface="Calibri" panose="020F0502020204030204" pitchFamily="34" charset="0"/>
                        <a:ea typeface="Calibri" panose="020F0502020204030204" pitchFamily="34" charset="0"/>
                        <a:cs typeface="Times New Roman" panose="02020603050405020304" pitchFamily="18" charset="0"/>
                      </a:endParaRPr>
                    </a:p>
                  </a:txBody>
                  <a:tcPr marL="38097" marR="38097" marT="0" marB="0"/>
                </a:tc>
                <a:tc>
                  <a:txBody>
                    <a:bodyPr/>
                    <a:lstStyle/>
                    <a:p>
                      <a:pPr>
                        <a:lnSpc>
                          <a:spcPct val="150000"/>
                        </a:lnSpc>
                      </a:pPr>
                      <a:r>
                        <a:rPr lang="ru-RU" sz="800">
                          <a:effectLst/>
                        </a:rPr>
                        <a:t>Вычисление итога базового значения с начала текущего квартала</a:t>
                      </a:r>
                      <a:endParaRPr lang="ru-RU" sz="600">
                        <a:effectLst/>
                        <a:latin typeface="Calibri" panose="020F0502020204030204" pitchFamily="34" charset="0"/>
                        <a:ea typeface="Calibri" panose="020F0502020204030204" pitchFamily="34" charset="0"/>
                        <a:cs typeface="Times New Roman" panose="02020603050405020304" pitchFamily="18" charset="0"/>
                      </a:endParaRPr>
                    </a:p>
                  </a:txBody>
                  <a:tcPr marL="38097" marR="38097" marT="0" marB="0"/>
                </a:tc>
                <a:extLst>
                  <a:ext uri="{0D108BD9-81ED-4DB2-BD59-A6C34878D82A}">
                    <a16:rowId xmlns:a16="http://schemas.microsoft.com/office/drawing/2014/main" val="400371876"/>
                  </a:ext>
                </a:extLst>
              </a:tr>
              <a:tr h="731953">
                <a:tc vMerge="1">
                  <a:txBody>
                    <a:bodyPr/>
                    <a:lstStyle/>
                    <a:p>
                      <a:endParaRPr lang="ru-RU"/>
                    </a:p>
                  </a:txBody>
                  <a:tcPr/>
                </a:tc>
                <a:tc>
                  <a:txBody>
                    <a:bodyPr/>
                    <a:lstStyle/>
                    <a:p>
                      <a:pPr>
                        <a:lnSpc>
                          <a:spcPct val="150000"/>
                        </a:lnSpc>
                      </a:pPr>
                      <a:r>
                        <a:rPr lang="ru-RU" sz="800">
                          <a:effectLst/>
                        </a:rPr>
                        <a:t>Итого с начала месяца</a:t>
                      </a:r>
                      <a:endParaRPr lang="ru-RU" sz="600">
                        <a:effectLst/>
                        <a:latin typeface="Calibri" panose="020F0502020204030204" pitchFamily="34" charset="0"/>
                        <a:ea typeface="Calibri" panose="020F0502020204030204" pitchFamily="34" charset="0"/>
                        <a:cs typeface="Times New Roman" panose="02020603050405020304" pitchFamily="18" charset="0"/>
                      </a:endParaRPr>
                    </a:p>
                  </a:txBody>
                  <a:tcPr marL="38097" marR="38097" marT="0" marB="0"/>
                </a:tc>
                <a:tc>
                  <a:txBody>
                    <a:bodyPr/>
                    <a:lstStyle/>
                    <a:p>
                      <a:pPr>
                        <a:lnSpc>
                          <a:spcPct val="150000"/>
                        </a:lnSpc>
                      </a:pPr>
                      <a:r>
                        <a:rPr lang="ru-RU" sz="800">
                          <a:effectLst/>
                        </a:rPr>
                        <a:t>Вычисление итога базового значения с начала текущего месяца</a:t>
                      </a:r>
                      <a:endParaRPr lang="ru-RU" sz="600">
                        <a:effectLst/>
                        <a:latin typeface="Calibri" panose="020F0502020204030204" pitchFamily="34" charset="0"/>
                        <a:ea typeface="Calibri" panose="020F0502020204030204" pitchFamily="34" charset="0"/>
                        <a:cs typeface="Times New Roman" panose="02020603050405020304" pitchFamily="18" charset="0"/>
                      </a:endParaRPr>
                    </a:p>
                  </a:txBody>
                  <a:tcPr marL="38097" marR="38097" marT="0" marB="0"/>
                </a:tc>
                <a:extLst>
                  <a:ext uri="{0D108BD9-81ED-4DB2-BD59-A6C34878D82A}">
                    <a16:rowId xmlns:a16="http://schemas.microsoft.com/office/drawing/2014/main" val="1602230353"/>
                  </a:ext>
                </a:extLst>
              </a:tr>
              <a:tr h="731953">
                <a:tc vMerge="1">
                  <a:txBody>
                    <a:bodyPr/>
                    <a:lstStyle/>
                    <a:p>
                      <a:endParaRPr lang="ru-RU"/>
                    </a:p>
                  </a:txBody>
                  <a:tcPr/>
                </a:tc>
                <a:tc>
                  <a:txBody>
                    <a:bodyPr/>
                    <a:lstStyle/>
                    <a:p>
                      <a:pPr>
                        <a:lnSpc>
                          <a:spcPct val="150000"/>
                        </a:lnSpc>
                      </a:pPr>
                      <a:r>
                        <a:rPr lang="ru-RU" sz="800">
                          <a:effectLst/>
                        </a:rPr>
                        <a:t>Изменение по годам</a:t>
                      </a:r>
                      <a:endParaRPr lang="ru-RU" sz="600">
                        <a:effectLst/>
                        <a:latin typeface="Calibri" panose="020F0502020204030204" pitchFamily="34" charset="0"/>
                        <a:ea typeface="Calibri" panose="020F0502020204030204" pitchFamily="34" charset="0"/>
                        <a:cs typeface="Times New Roman" panose="02020603050405020304" pitchFamily="18" charset="0"/>
                      </a:endParaRPr>
                    </a:p>
                  </a:txBody>
                  <a:tcPr marL="38097" marR="38097" marT="0" marB="0"/>
                </a:tc>
                <a:tc>
                  <a:txBody>
                    <a:bodyPr/>
                    <a:lstStyle/>
                    <a:p>
                      <a:pPr>
                        <a:lnSpc>
                          <a:spcPct val="150000"/>
                        </a:lnSpc>
                      </a:pPr>
                      <a:r>
                        <a:rPr lang="ru-RU" sz="800">
                          <a:effectLst/>
                        </a:rPr>
                        <a:t>Вычисление погодового изменения по базовому значению</a:t>
                      </a:r>
                      <a:endParaRPr lang="ru-RU" sz="600">
                        <a:effectLst/>
                        <a:latin typeface="Calibri" panose="020F0502020204030204" pitchFamily="34" charset="0"/>
                        <a:ea typeface="Calibri" panose="020F0502020204030204" pitchFamily="34" charset="0"/>
                        <a:cs typeface="Times New Roman" panose="02020603050405020304" pitchFamily="18" charset="0"/>
                      </a:endParaRPr>
                    </a:p>
                  </a:txBody>
                  <a:tcPr marL="38097" marR="38097" marT="0" marB="0"/>
                </a:tc>
                <a:extLst>
                  <a:ext uri="{0D108BD9-81ED-4DB2-BD59-A6C34878D82A}">
                    <a16:rowId xmlns:a16="http://schemas.microsoft.com/office/drawing/2014/main" val="2493921665"/>
                  </a:ext>
                </a:extLst>
              </a:tr>
              <a:tr h="731953">
                <a:tc vMerge="1">
                  <a:txBody>
                    <a:bodyPr/>
                    <a:lstStyle/>
                    <a:p>
                      <a:endParaRPr lang="ru-RU"/>
                    </a:p>
                  </a:txBody>
                  <a:tcPr/>
                </a:tc>
                <a:tc>
                  <a:txBody>
                    <a:bodyPr/>
                    <a:lstStyle/>
                    <a:p>
                      <a:pPr>
                        <a:lnSpc>
                          <a:spcPct val="150000"/>
                        </a:lnSpc>
                      </a:pPr>
                      <a:r>
                        <a:rPr lang="ru-RU" sz="800">
                          <a:effectLst/>
                        </a:rPr>
                        <a:t>Изменение по кварталам</a:t>
                      </a:r>
                      <a:endParaRPr lang="ru-RU" sz="600">
                        <a:effectLst/>
                        <a:latin typeface="Calibri" panose="020F0502020204030204" pitchFamily="34" charset="0"/>
                        <a:ea typeface="Calibri" panose="020F0502020204030204" pitchFamily="34" charset="0"/>
                        <a:cs typeface="Times New Roman" panose="02020603050405020304" pitchFamily="18" charset="0"/>
                      </a:endParaRPr>
                    </a:p>
                  </a:txBody>
                  <a:tcPr marL="38097" marR="38097" marT="0" marB="0"/>
                </a:tc>
                <a:tc>
                  <a:txBody>
                    <a:bodyPr/>
                    <a:lstStyle/>
                    <a:p>
                      <a:pPr>
                        <a:lnSpc>
                          <a:spcPct val="150000"/>
                        </a:lnSpc>
                      </a:pPr>
                      <a:r>
                        <a:rPr lang="ru-RU" sz="800">
                          <a:effectLst/>
                        </a:rPr>
                        <a:t>Вычисление поквартального изменения по базовому значению</a:t>
                      </a:r>
                      <a:endParaRPr lang="ru-RU" sz="600">
                        <a:effectLst/>
                        <a:latin typeface="Calibri" panose="020F0502020204030204" pitchFamily="34" charset="0"/>
                        <a:ea typeface="Calibri" panose="020F0502020204030204" pitchFamily="34" charset="0"/>
                        <a:cs typeface="Times New Roman" panose="02020603050405020304" pitchFamily="18" charset="0"/>
                      </a:endParaRPr>
                    </a:p>
                  </a:txBody>
                  <a:tcPr marL="38097" marR="38097" marT="0" marB="0"/>
                </a:tc>
                <a:extLst>
                  <a:ext uri="{0D108BD9-81ED-4DB2-BD59-A6C34878D82A}">
                    <a16:rowId xmlns:a16="http://schemas.microsoft.com/office/drawing/2014/main" val="424314777"/>
                  </a:ext>
                </a:extLst>
              </a:tr>
              <a:tr h="731953">
                <a:tc vMerge="1">
                  <a:txBody>
                    <a:bodyPr/>
                    <a:lstStyle/>
                    <a:p>
                      <a:endParaRPr lang="ru-RU"/>
                    </a:p>
                  </a:txBody>
                  <a:tcPr/>
                </a:tc>
                <a:tc>
                  <a:txBody>
                    <a:bodyPr/>
                    <a:lstStyle/>
                    <a:p>
                      <a:pPr>
                        <a:lnSpc>
                          <a:spcPct val="150000"/>
                        </a:lnSpc>
                      </a:pPr>
                      <a:r>
                        <a:rPr lang="ru-RU" sz="800">
                          <a:effectLst/>
                        </a:rPr>
                        <a:t>Помесячное изменение</a:t>
                      </a:r>
                      <a:endParaRPr lang="ru-RU" sz="600">
                        <a:effectLst/>
                        <a:latin typeface="Calibri" panose="020F0502020204030204" pitchFamily="34" charset="0"/>
                        <a:ea typeface="Calibri" panose="020F0502020204030204" pitchFamily="34" charset="0"/>
                        <a:cs typeface="Times New Roman" panose="02020603050405020304" pitchFamily="18" charset="0"/>
                      </a:endParaRPr>
                    </a:p>
                  </a:txBody>
                  <a:tcPr marL="38097" marR="38097" marT="0" marB="0"/>
                </a:tc>
                <a:tc>
                  <a:txBody>
                    <a:bodyPr/>
                    <a:lstStyle/>
                    <a:p>
                      <a:pPr>
                        <a:lnSpc>
                          <a:spcPct val="150000"/>
                        </a:lnSpc>
                      </a:pPr>
                      <a:r>
                        <a:rPr lang="ru-RU" sz="800">
                          <a:effectLst/>
                        </a:rPr>
                        <a:t>Вычисление помесячного изменения по базовому значению</a:t>
                      </a:r>
                      <a:endParaRPr lang="ru-RU" sz="600">
                        <a:effectLst/>
                        <a:latin typeface="Calibri" panose="020F0502020204030204" pitchFamily="34" charset="0"/>
                        <a:ea typeface="Calibri" panose="020F0502020204030204" pitchFamily="34" charset="0"/>
                        <a:cs typeface="Times New Roman" panose="02020603050405020304" pitchFamily="18" charset="0"/>
                      </a:endParaRPr>
                    </a:p>
                  </a:txBody>
                  <a:tcPr marL="38097" marR="38097" marT="0" marB="0"/>
                </a:tc>
                <a:extLst>
                  <a:ext uri="{0D108BD9-81ED-4DB2-BD59-A6C34878D82A}">
                    <a16:rowId xmlns:a16="http://schemas.microsoft.com/office/drawing/2014/main" val="3360772287"/>
                  </a:ext>
                </a:extLst>
              </a:tr>
              <a:tr h="984955">
                <a:tc vMerge="1">
                  <a:txBody>
                    <a:bodyPr/>
                    <a:lstStyle/>
                    <a:p>
                      <a:endParaRPr lang="ru-RU"/>
                    </a:p>
                  </a:txBody>
                  <a:tcPr/>
                </a:tc>
                <a:tc>
                  <a:txBody>
                    <a:bodyPr/>
                    <a:lstStyle/>
                    <a:p>
                      <a:pPr>
                        <a:lnSpc>
                          <a:spcPct val="150000"/>
                        </a:lnSpc>
                      </a:pPr>
                      <a:r>
                        <a:rPr lang="ru-RU" sz="800">
                          <a:effectLst/>
                        </a:rPr>
                        <a:t>Скользящее среднее</a:t>
                      </a:r>
                      <a:endParaRPr lang="ru-RU" sz="600">
                        <a:effectLst/>
                        <a:latin typeface="Calibri" panose="020F0502020204030204" pitchFamily="34" charset="0"/>
                        <a:ea typeface="Calibri" panose="020F0502020204030204" pitchFamily="34" charset="0"/>
                        <a:cs typeface="Times New Roman" panose="02020603050405020304" pitchFamily="18" charset="0"/>
                      </a:endParaRPr>
                    </a:p>
                  </a:txBody>
                  <a:tcPr marL="38097" marR="38097" marT="0" marB="0"/>
                </a:tc>
                <a:tc>
                  <a:txBody>
                    <a:bodyPr/>
                    <a:lstStyle/>
                    <a:p>
                      <a:pPr>
                        <a:lnSpc>
                          <a:spcPct val="150000"/>
                        </a:lnSpc>
                      </a:pPr>
                      <a:r>
                        <a:rPr lang="ru-RU" sz="800" dirty="0">
                          <a:effectLst/>
                        </a:rPr>
                        <a:t>Вычисление среднего базового значения за определенное число периодов до и после каждой даты</a:t>
                      </a:r>
                      <a:endParaRPr lang="ru-RU"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097" marR="38097" marT="0" marB="0"/>
                </a:tc>
                <a:extLst>
                  <a:ext uri="{0D108BD9-81ED-4DB2-BD59-A6C34878D82A}">
                    <a16:rowId xmlns:a16="http://schemas.microsoft.com/office/drawing/2014/main" val="676379147"/>
                  </a:ext>
                </a:extLst>
              </a:tr>
            </a:tbl>
          </a:graphicData>
        </a:graphic>
      </p:graphicFrame>
    </p:spTree>
    <p:extLst>
      <p:ext uri="{BB962C8B-B14F-4D97-AF65-F5344CB8AC3E}">
        <p14:creationId xmlns:p14="http://schemas.microsoft.com/office/powerpoint/2010/main" val="1899582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Объект 4">
            <a:extLst>
              <a:ext uri="{FF2B5EF4-FFF2-40B4-BE49-F238E27FC236}">
                <a16:creationId xmlns:a16="http://schemas.microsoft.com/office/drawing/2014/main" id="{CD4ED758-3C05-10A6-C44F-5020253ED49A}"/>
              </a:ext>
            </a:extLst>
          </p:cNvPr>
          <p:cNvGraphicFramePr>
            <a:graphicFrameLocks noGrp="1"/>
          </p:cNvGraphicFramePr>
          <p:nvPr>
            <p:ph idx="1"/>
            <p:extLst>
              <p:ext uri="{D42A27DB-BD31-4B8C-83A1-F6EECF244321}">
                <p14:modId xmlns:p14="http://schemas.microsoft.com/office/powerpoint/2010/main" val="2900036234"/>
              </p:ext>
            </p:extLst>
          </p:nvPr>
        </p:nvGraphicFramePr>
        <p:xfrm>
          <a:off x="3163951" y="1720850"/>
          <a:ext cx="7016115" cy="3416300"/>
        </p:xfrm>
        <a:graphic>
          <a:graphicData uri="http://schemas.openxmlformats.org/drawingml/2006/table">
            <a:tbl>
              <a:tblPr firstRow="1" firstCol="1" bandRow="1">
                <a:tableStyleId>{5C22544A-7EE6-4342-B048-85BDC9FD1C3A}</a:tableStyleId>
              </a:tblPr>
              <a:tblGrid>
                <a:gridCol w="1983105">
                  <a:extLst>
                    <a:ext uri="{9D8B030D-6E8A-4147-A177-3AD203B41FA5}">
                      <a16:colId xmlns:a16="http://schemas.microsoft.com/office/drawing/2014/main" val="2338057423"/>
                    </a:ext>
                  </a:extLst>
                </a:gridCol>
                <a:gridCol w="2516505">
                  <a:extLst>
                    <a:ext uri="{9D8B030D-6E8A-4147-A177-3AD203B41FA5}">
                      <a16:colId xmlns:a16="http://schemas.microsoft.com/office/drawing/2014/main" val="3491056632"/>
                    </a:ext>
                  </a:extLst>
                </a:gridCol>
                <a:gridCol w="2516505">
                  <a:extLst>
                    <a:ext uri="{9D8B030D-6E8A-4147-A177-3AD203B41FA5}">
                      <a16:colId xmlns:a16="http://schemas.microsoft.com/office/drawing/2014/main" val="2250543483"/>
                    </a:ext>
                  </a:extLst>
                </a:gridCol>
              </a:tblGrid>
              <a:tr h="0">
                <a:tc rowSpan="3">
                  <a:txBody>
                    <a:bodyPr/>
                    <a:lstStyle/>
                    <a:p>
                      <a:pPr>
                        <a:lnSpc>
                          <a:spcPct val="150000"/>
                        </a:lnSpc>
                      </a:pPr>
                      <a:r>
                        <a:rPr lang="ru-RU" sz="1400">
                          <a:effectLst/>
                        </a:rPr>
                        <a:t>Итоги</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Нарастающий итог</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Вычисление нарастающего итога по конкретному полю</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66484304"/>
                  </a:ext>
                </a:extLst>
              </a:tr>
              <a:tr h="0">
                <a:tc vMerge="1">
                  <a:txBody>
                    <a:bodyPr/>
                    <a:lstStyle/>
                    <a:p>
                      <a:endParaRPr lang="ru-RU"/>
                    </a:p>
                  </a:txBody>
                  <a:tcPr/>
                </a:tc>
                <a:tc>
                  <a:txBody>
                    <a:bodyPr/>
                    <a:lstStyle/>
                    <a:p>
                      <a:pPr>
                        <a:lnSpc>
                          <a:spcPct val="150000"/>
                        </a:lnSpc>
                      </a:pPr>
                      <a:r>
                        <a:rPr lang="ru-RU" sz="1400">
                          <a:effectLst/>
                        </a:rPr>
                        <a:t>Итог для категории (фильтры применены)</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Вычисление итога всех значений в категории с соблюдением всех фильтров в отчете</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7231214"/>
                  </a:ext>
                </a:extLst>
              </a:tr>
              <a:tr h="0">
                <a:tc vMerge="1">
                  <a:txBody>
                    <a:bodyPr/>
                    <a:lstStyle/>
                    <a:p>
                      <a:endParaRPr lang="ru-RU"/>
                    </a:p>
                  </a:txBody>
                  <a:tcPr/>
                </a:tc>
                <a:tc>
                  <a:txBody>
                    <a:bodyPr/>
                    <a:lstStyle/>
                    <a:p>
                      <a:pPr>
                        <a:lnSpc>
                          <a:spcPct val="150000"/>
                        </a:lnSpc>
                      </a:pPr>
                      <a:r>
                        <a:rPr lang="ru-RU" sz="1400">
                          <a:effectLst/>
                        </a:rPr>
                        <a:t>Итог для категории (фильтры не применены)</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dirty="0">
                          <a:effectLst/>
                        </a:rPr>
                        <a:t>Вычисление итога всех значений в категории с игнорированием всех фильтров в отчете</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9466203"/>
                  </a:ext>
                </a:extLst>
              </a:tr>
            </a:tbl>
          </a:graphicData>
        </a:graphic>
      </p:graphicFrame>
    </p:spTree>
    <p:extLst>
      <p:ext uri="{BB962C8B-B14F-4D97-AF65-F5344CB8AC3E}">
        <p14:creationId xmlns:p14="http://schemas.microsoft.com/office/powerpoint/2010/main" val="1182376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a:extLst>
              <a:ext uri="{FF2B5EF4-FFF2-40B4-BE49-F238E27FC236}">
                <a16:creationId xmlns:a16="http://schemas.microsoft.com/office/drawing/2014/main" id="{FFB1F8BC-4E98-F3E5-CCC6-985EB51CC1CF}"/>
              </a:ext>
            </a:extLst>
          </p:cNvPr>
          <p:cNvGraphicFramePr>
            <a:graphicFrameLocks noGrp="1"/>
          </p:cNvGraphicFramePr>
          <p:nvPr>
            <p:ph idx="1"/>
            <p:extLst>
              <p:ext uri="{D42A27DB-BD31-4B8C-83A1-F6EECF244321}">
                <p14:modId xmlns:p14="http://schemas.microsoft.com/office/powerpoint/2010/main" val="1595965024"/>
              </p:ext>
            </p:extLst>
          </p:nvPr>
        </p:nvGraphicFramePr>
        <p:xfrm>
          <a:off x="2980945" y="930275"/>
          <a:ext cx="7434070" cy="4997450"/>
        </p:xfrm>
        <a:graphic>
          <a:graphicData uri="http://schemas.openxmlformats.org/drawingml/2006/table">
            <a:tbl>
              <a:tblPr firstRow="1" firstCol="1" bandRow="1">
                <a:tableStyleId>{5C22544A-7EE6-4342-B048-85BDC9FD1C3A}</a:tableStyleId>
              </a:tblPr>
              <a:tblGrid>
                <a:gridCol w="2101240">
                  <a:extLst>
                    <a:ext uri="{9D8B030D-6E8A-4147-A177-3AD203B41FA5}">
                      <a16:colId xmlns:a16="http://schemas.microsoft.com/office/drawing/2014/main" val="1247090777"/>
                    </a:ext>
                  </a:extLst>
                </a:gridCol>
                <a:gridCol w="2666415">
                  <a:extLst>
                    <a:ext uri="{9D8B030D-6E8A-4147-A177-3AD203B41FA5}">
                      <a16:colId xmlns:a16="http://schemas.microsoft.com/office/drawing/2014/main" val="2058063605"/>
                    </a:ext>
                  </a:extLst>
                </a:gridCol>
                <a:gridCol w="2666415">
                  <a:extLst>
                    <a:ext uri="{9D8B030D-6E8A-4147-A177-3AD203B41FA5}">
                      <a16:colId xmlns:a16="http://schemas.microsoft.com/office/drawing/2014/main" val="3374864709"/>
                    </a:ext>
                  </a:extLst>
                </a:gridCol>
              </a:tblGrid>
              <a:tr h="708206">
                <a:tc rowSpan="6">
                  <a:txBody>
                    <a:bodyPr/>
                    <a:lstStyle/>
                    <a:p>
                      <a:pPr>
                        <a:lnSpc>
                          <a:spcPct val="150000"/>
                        </a:lnSpc>
                      </a:pPr>
                      <a:r>
                        <a:rPr lang="ru-RU" sz="1200">
                          <a:effectLst/>
                        </a:rPr>
                        <a:t>Математические операции</a:t>
                      </a:r>
                      <a:endParaRPr lang="ru-RU" sz="1000">
                        <a:effectLst/>
                        <a:latin typeface="Calibri" panose="020F0502020204030204" pitchFamily="34" charset="0"/>
                        <a:ea typeface="Calibri" panose="020F0502020204030204" pitchFamily="34" charset="0"/>
                        <a:cs typeface="Times New Roman" panose="02020603050405020304" pitchFamily="18" charset="0"/>
                      </a:endParaRPr>
                    </a:p>
                  </a:txBody>
                  <a:tcPr marL="60608" marR="60608" marT="0" marB="0"/>
                </a:tc>
                <a:tc>
                  <a:txBody>
                    <a:bodyPr/>
                    <a:lstStyle/>
                    <a:p>
                      <a:pPr>
                        <a:lnSpc>
                          <a:spcPct val="150000"/>
                        </a:lnSpc>
                      </a:pPr>
                      <a:r>
                        <a:rPr lang="ru-RU" sz="1200">
                          <a:effectLst/>
                        </a:rPr>
                        <a:t>Добавление</a:t>
                      </a:r>
                      <a:endParaRPr lang="ru-RU" sz="1000">
                        <a:effectLst/>
                        <a:latin typeface="Calibri" panose="020F0502020204030204" pitchFamily="34" charset="0"/>
                        <a:ea typeface="Calibri" panose="020F0502020204030204" pitchFamily="34" charset="0"/>
                        <a:cs typeface="Times New Roman" panose="02020603050405020304" pitchFamily="18" charset="0"/>
                      </a:endParaRPr>
                    </a:p>
                  </a:txBody>
                  <a:tcPr marL="60608" marR="60608" marT="0" marB="0"/>
                </a:tc>
                <a:tc>
                  <a:txBody>
                    <a:bodyPr/>
                    <a:lstStyle/>
                    <a:p>
                      <a:pPr>
                        <a:lnSpc>
                          <a:spcPct val="150000"/>
                        </a:lnSpc>
                      </a:pPr>
                      <a:r>
                        <a:rPr lang="ru-RU" sz="1200">
                          <a:effectLst/>
                        </a:rPr>
                        <a:t>Вычисление суммы двух значений</a:t>
                      </a:r>
                      <a:endParaRPr lang="ru-RU" sz="1000">
                        <a:effectLst/>
                        <a:latin typeface="Calibri" panose="020F0502020204030204" pitchFamily="34" charset="0"/>
                        <a:ea typeface="Calibri" panose="020F0502020204030204" pitchFamily="34" charset="0"/>
                        <a:cs typeface="Times New Roman" panose="02020603050405020304" pitchFamily="18" charset="0"/>
                      </a:endParaRPr>
                    </a:p>
                  </a:txBody>
                  <a:tcPr marL="60608" marR="60608" marT="0" marB="0"/>
                </a:tc>
                <a:extLst>
                  <a:ext uri="{0D108BD9-81ED-4DB2-BD59-A6C34878D82A}">
                    <a16:rowId xmlns:a16="http://schemas.microsoft.com/office/drawing/2014/main" val="4060206589"/>
                  </a:ext>
                </a:extLst>
              </a:tr>
              <a:tr h="708206">
                <a:tc vMerge="1">
                  <a:txBody>
                    <a:bodyPr/>
                    <a:lstStyle/>
                    <a:p>
                      <a:endParaRPr lang="ru-RU"/>
                    </a:p>
                  </a:txBody>
                  <a:tcPr/>
                </a:tc>
                <a:tc>
                  <a:txBody>
                    <a:bodyPr/>
                    <a:lstStyle/>
                    <a:p>
                      <a:pPr>
                        <a:lnSpc>
                          <a:spcPct val="150000"/>
                        </a:lnSpc>
                      </a:pPr>
                      <a:r>
                        <a:rPr lang="ru-RU" sz="1200">
                          <a:effectLst/>
                        </a:rPr>
                        <a:t>Вычитание</a:t>
                      </a:r>
                      <a:endParaRPr lang="ru-RU" sz="1000">
                        <a:effectLst/>
                        <a:latin typeface="Calibri" panose="020F0502020204030204" pitchFamily="34" charset="0"/>
                        <a:ea typeface="Calibri" panose="020F0502020204030204" pitchFamily="34" charset="0"/>
                        <a:cs typeface="Times New Roman" panose="02020603050405020304" pitchFamily="18" charset="0"/>
                      </a:endParaRPr>
                    </a:p>
                  </a:txBody>
                  <a:tcPr marL="60608" marR="60608" marT="0" marB="0"/>
                </a:tc>
                <a:tc>
                  <a:txBody>
                    <a:bodyPr/>
                    <a:lstStyle/>
                    <a:p>
                      <a:pPr>
                        <a:lnSpc>
                          <a:spcPct val="150000"/>
                        </a:lnSpc>
                      </a:pPr>
                      <a:r>
                        <a:rPr lang="ru-RU" sz="1200">
                          <a:effectLst/>
                        </a:rPr>
                        <a:t>Вычисление разницы между двумя значениями</a:t>
                      </a:r>
                      <a:endParaRPr lang="ru-RU" sz="1000">
                        <a:effectLst/>
                        <a:latin typeface="Calibri" panose="020F0502020204030204" pitchFamily="34" charset="0"/>
                        <a:ea typeface="Calibri" panose="020F0502020204030204" pitchFamily="34" charset="0"/>
                        <a:cs typeface="Times New Roman" panose="02020603050405020304" pitchFamily="18" charset="0"/>
                      </a:endParaRPr>
                    </a:p>
                  </a:txBody>
                  <a:tcPr marL="60608" marR="60608" marT="0" marB="0"/>
                </a:tc>
                <a:extLst>
                  <a:ext uri="{0D108BD9-81ED-4DB2-BD59-A6C34878D82A}">
                    <a16:rowId xmlns:a16="http://schemas.microsoft.com/office/drawing/2014/main" val="1921803359"/>
                  </a:ext>
                </a:extLst>
              </a:tr>
              <a:tr h="708206">
                <a:tc vMerge="1">
                  <a:txBody>
                    <a:bodyPr/>
                    <a:lstStyle/>
                    <a:p>
                      <a:endParaRPr lang="ru-RU"/>
                    </a:p>
                  </a:txBody>
                  <a:tcPr/>
                </a:tc>
                <a:tc>
                  <a:txBody>
                    <a:bodyPr/>
                    <a:lstStyle/>
                    <a:p>
                      <a:pPr>
                        <a:lnSpc>
                          <a:spcPct val="150000"/>
                        </a:lnSpc>
                      </a:pPr>
                      <a:r>
                        <a:rPr lang="ru-RU" sz="1200">
                          <a:effectLst/>
                        </a:rPr>
                        <a:t>Умножение</a:t>
                      </a:r>
                      <a:endParaRPr lang="ru-RU" sz="1000">
                        <a:effectLst/>
                        <a:latin typeface="Calibri" panose="020F0502020204030204" pitchFamily="34" charset="0"/>
                        <a:ea typeface="Calibri" panose="020F0502020204030204" pitchFamily="34" charset="0"/>
                        <a:cs typeface="Times New Roman" panose="02020603050405020304" pitchFamily="18" charset="0"/>
                      </a:endParaRPr>
                    </a:p>
                  </a:txBody>
                  <a:tcPr marL="60608" marR="60608" marT="0" marB="0"/>
                </a:tc>
                <a:tc>
                  <a:txBody>
                    <a:bodyPr/>
                    <a:lstStyle/>
                    <a:p>
                      <a:pPr>
                        <a:lnSpc>
                          <a:spcPct val="150000"/>
                        </a:lnSpc>
                      </a:pPr>
                      <a:r>
                        <a:rPr lang="ru-RU" sz="1200">
                          <a:effectLst/>
                        </a:rPr>
                        <a:t>Вычисление произведения двух значений</a:t>
                      </a:r>
                      <a:endParaRPr lang="ru-RU" sz="1000">
                        <a:effectLst/>
                        <a:latin typeface="Calibri" panose="020F0502020204030204" pitchFamily="34" charset="0"/>
                        <a:ea typeface="Calibri" panose="020F0502020204030204" pitchFamily="34" charset="0"/>
                        <a:cs typeface="Times New Roman" panose="02020603050405020304" pitchFamily="18" charset="0"/>
                      </a:endParaRPr>
                    </a:p>
                  </a:txBody>
                  <a:tcPr marL="60608" marR="60608" marT="0" marB="0"/>
                </a:tc>
                <a:extLst>
                  <a:ext uri="{0D108BD9-81ED-4DB2-BD59-A6C34878D82A}">
                    <a16:rowId xmlns:a16="http://schemas.microsoft.com/office/drawing/2014/main" val="522145887"/>
                  </a:ext>
                </a:extLst>
              </a:tr>
              <a:tr h="708206">
                <a:tc vMerge="1">
                  <a:txBody>
                    <a:bodyPr/>
                    <a:lstStyle/>
                    <a:p>
                      <a:endParaRPr lang="ru-RU"/>
                    </a:p>
                  </a:txBody>
                  <a:tcPr/>
                </a:tc>
                <a:tc>
                  <a:txBody>
                    <a:bodyPr/>
                    <a:lstStyle/>
                    <a:p>
                      <a:pPr>
                        <a:lnSpc>
                          <a:spcPct val="150000"/>
                        </a:lnSpc>
                      </a:pPr>
                      <a:r>
                        <a:rPr lang="ru-RU" sz="1200">
                          <a:effectLst/>
                        </a:rPr>
                        <a:t>Деление</a:t>
                      </a:r>
                      <a:endParaRPr lang="ru-RU" sz="1000">
                        <a:effectLst/>
                        <a:latin typeface="Calibri" panose="020F0502020204030204" pitchFamily="34" charset="0"/>
                        <a:ea typeface="Calibri" panose="020F0502020204030204" pitchFamily="34" charset="0"/>
                        <a:cs typeface="Times New Roman" panose="02020603050405020304" pitchFamily="18" charset="0"/>
                      </a:endParaRPr>
                    </a:p>
                  </a:txBody>
                  <a:tcPr marL="60608" marR="60608" marT="0" marB="0"/>
                </a:tc>
                <a:tc>
                  <a:txBody>
                    <a:bodyPr/>
                    <a:lstStyle/>
                    <a:p>
                      <a:pPr>
                        <a:lnSpc>
                          <a:spcPct val="150000"/>
                        </a:lnSpc>
                      </a:pPr>
                      <a:r>
                        <a:rPr lang="ru-RU" sz="1200">
                          <a:effectLst/>
                        </a:rPr>
                        <a:t>Вычисление отношения одного значения к другому</a:t>
                      </a:r>
                      <a:endParaRPr lang="ru-RU" sz="1000">
                        <a:effectLst/>
                        <a:latin typeface="Calibri" panose="020F0502020204030204" pitchFamily="34" charset="0"/>
                        <a:ea typeface="Calibri" panose="020F0502020204030204" pitchFamily="34" charset="0"/>
                        <a:cs typeface="Times New Roman" panose="02020603050405020304" pitchFamily="18" charset="0"/>
                      </a:endParaRPr>
                    </a:p>
                  </a:txBody>
                  <a:tcPr marL="60608" marR="60608" marT="0" marB="0"/>
                </a:tc>
                <a:extLst>
                  <a:ext uri="{0D108BD9-81ED-4DB2-BD59-A6C34878D82A}">
                    <a16:rowId xmlns:a16="http://schemas.microsoft.com/office/drawing/2014/main" val="3242589750"/>
                  </a:ext>
                </a:extLst>
              </a:tr>
              <a:tr h="1082313">
                <a:tc vMerge="1">
                  <a:txBody>
                    <a:bodyPr/>
                    <a:lstStyle/>
                    <a:p>
                      <a:endParaRPr lang="ru-RU"/>
                    </a:p>
                  </a:txBody>
                  <a:tcPr/>
                </a:tc>
                <a:tc>
                  <a:txBody>
                    <a:bodyPr/>
                    <a:lstStyle/>
                    <a:p>
                      <a:pPr>
                        <a:lnSpc>
                          <a:spcPct val="150000"/>
                        </a:lnSpc>
                      </a:pPr>
                      <a:r>
                        <a:rPr lang="ru-RU" sz="1200">
                          <a:effectLst/>
                        </a:rPr>
                        <a:t>Процентная разность</a:t>
                      </a:r>
                      <a:endParaRPr lang="ru-RU" sz="1000">
                        <a:effectLst/>
                        <a:latin typeface="Calibri" panose="020F0502020204030204" pitchFamily="34" charset="0"/>
                        <a:ea typeface="Calibri" panose="020F0502020204030204" pitchFamily="34" charset="0"/>
                        <a:cs typeface="Times New Roman" panose="02020603050405020304" pitchFamily="18" charset="0"/>
                      </a:endParaRPr>
                    </a:p>
                  </a:txBody>
                  <a:tcPr marL="60608" marR="60608" marT="0" marB="0"/>
                </a:tc>
                <a:tc>
                  <a:txBody>
                    <a:bodyPr/>
                    <a:lstStyle/>
                    <a:p>
                      <a:pPr>
                        <a:lnSpc>
                          <a:spcPct val="150000"/>
                        </a:lnSpc>
                      </a:pPr>
                      <a:r>
                        <a:rPr lang="ru-RU" sz="1200">
                          <a:effectLst/>
                        </a:rPr>
                        <a:t>Вычисление процентной разности между двумя значениями</a:t>
                      </a:r>
                      <a:endParaRPr lang="ru-RU" sz="1000">
                        <a:effectLst/>
                        <a:latin typeface="Calibri" panose="020F0502020204030204" pitchFamily="34" charset="0"/>
                        <a:ea typeface="Calibri" panose="020F0502020204030204" pitchFamily="34" charset="0"/>
                        <a:cs typeface="Times New Roman" panose="02020603050405020304" pitchFamily="18" charset="0"/>
                      </a:endParaRPr>
                    </a:p>
                  </a:txBody>
                  <a:tcPr marL="60608" marR="60608" marT="0" marB="0"/>
                </a:tc>
                <a:extLst>
                  <a:ext uri="{0D108BD9-81ED-4DB2-BD59-A6C34878D82A}">
                    <a16:rowId xmlns:a16="http://schemas.microsoft.com/office/drawing/2014/main" val="3456345615"/>
                  </a:ext>
                </a:extLst>
              </a:tr>
              <a:tr h="1082313">
                <a:tc vMerge="1">
                  <a:txBody>
                    <a:bodyPr/>
                    <a:lstStyle/>
                    <a:p>
                      <a:endParaRPr lang="ru-RU"/>
                    </a:p>
                  </a:txBody>
                  <a:tcPr/>
                </a:tc>
                <a:tc>
                  <a:txBody>
                    <a:bodyPr/>
                    <a:lstStyle/>
                    <a:p>
                      <a:pPr>
                        <a:lnSpc>
                          <a:spcPct val="150000"/>
                        </a:lnSpc>
                      </a:pPr>
                      <a:r>
                        <a:rPr lang="ru-RU" sz="1200">
                          <a:effectLst/>
                        </a:rPr>
                        <a:t>Коэффициент корреляции</a:t>
                      </a:r>
                      <a:endParaRPr lang="ru-RU" sz="1000">
                        <a:effectLst/>
                        <a:latin typeface="Calibri" panose="020F0502020204030204" pitchFamily="34" charset="0"/>
                        <a:ea typeface="Calibri" panose="020F0502020204030204" pitchFamily="34" charset="0"/>
                        <a:cs typeface="Times New Roman" panose="02020603050405020304" pitchFamily="18" charset="0"/>
                      </a:endParaRPr>
                    </a:p>
                  </a:txBody>
                  <a:tcPr marL="60608" marR="60608" marT="0" marB="0"/>
                </a:tc>
                <a:tc>
                  <a:txBody>
                    <a:bodyPr/>
                    <a:lstStyle/>
                    <a:p>
                      <a:pPr>
                        <a:lnSpc>
                          <a:spcPct val="150000"/>
                        </a:lnSpc>
                      </a:pPr>
                      <a:r>
                        <a:rPr lang="ru-RU" sz="1200" dirty="0">
                          <a:effectLst/>
                        </a:rPr>
                        <a:t>Вычисление коэффициента корреляции между двумя значениями в категории</a:t>
                      </a:r>
                      <a:endParaRPr lang="ru-RU"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608" marR="60608" marT="0" marB="0"/>
                </a:tc>
                <a:extLst>
                  <a:ext uri="{0D108BD9-81ED-4DB2-BD59-A6C34878D82A}">
                    <a16:rowId xmlns:a16="http://schemas.microsoft.com/office/drawing/2014/main" val="1837611270"/>
                  </a:ext>
                </a:extLst>
              </a:tr>
            </a:tbl>
          </a:graphicData>
        </a:graphic>
      </p:graphicFrame>
    </p:spTree>
    <p:extLst>
      <p:ext uri="{BB962C8B-B14F-4D97-AF65-F5344CB8AC3E}">
        <p14:creationId xmlns:p14="http://schemas.microsoft.com/office/powerpoint/2010/main" val="459434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a:extLst>
              <a:ext uri="{FF2B5EF4-FFF2-40B4-BE49-F238E27FC236}">
                <a16:creationId xmlns:a16="http://schemas.microsoft.com/office/drawing/2014/main" id="{6727FD66-D586-2D3F-7C73-0F9C6280CDD8}"/>
              </a:ext>
            </a:extLst>
          </p:cNvPr>
          <p:cNvGraphicFramePr>
            <a:graphicFrameLocks noGrp="1"/>
          </p:cNvGraphicFramePr>
          <p:nvPr>
            <p:ph idx="1"/>
            <p:extLst>
              <p:ext uri="{D42A27DB-BD31-4B8C-83A1-F6EECF244321}">
                <p14:modId xmlns:p14="http://schemas.microsoft.com/office/powerpoint/2010/main" val="1234669830"/>
              </p:ext>
            </p:extLst>
          </p:nvPr>
        </p:nvGraphicFramePr>
        <p:xfrm>
          <a:off x="3209671" y="2343594"/>
          <a:ext cx="7016115" cy="2170811"/>
        </p:xfrm>
        <a:graphic>
          <a:graphicData uri="http://schemas.openxmlformats.org/drawingml/2006/table">
            <a:tbl>
              <a:tblPr firstRow="1" firstCol="1" bandRow="1">
                <a:tableStyleId>{5C22544A-7EE6-4342-B048-85BDC9FD1C3A}</a:tableStyleId>
              </a:tblPr>
              <a:tblGrid>
                <a:gridCol w="1983105">
                  <a:extLst>
                    <a:ext uri="{9D8B030D-6E8A-4147-A177-3AD203B41FA5}">
                      <a16:colId xmlns:a16="http://schemas.microsoft.com/office/drawing/2014/main" val="3954885368"/>
                    </a:ext>
                  </a:extLst>
                </a:gridCol>
                <a:gridCol w="2516505">
                  <a:extLst>
                    <a:ext uri="{9D8B030D-6E8A-4147-A177-3AD203B41FA5}">
                      <a16:colId xmlns:a16="http://schemas.microsoft.com/office/drawing/2014/main" val="1381922629"/>
                    </a:ext>
                  </a:extLst>
                </a:gridCol>
                <a:gridCol w="2516505">
                  <a:extLst>
                    <a:ext uri="{9D8B030D-6E8A-4147-A177-3AD203B41FA5}">
                      <a16:colId xmlns:a16="http://schemas.microsoft.com/office/drawing/2014/main" val="2190067600"/>
                    </a:ext>
                  </a:extLst>
                </a:gridCol>
              </a:tblGrid>
              <a:tr h="0">
                <a:tc rowSpan="2">
                  <a:txBody>
                    <a:bodyPr/>
                    <a:lstStyle/>
                    <a:p>
                      <a:pPr>
                        <a:lnSpc>
                          <a:spcPct val="150000"/>
                        </a:lnSpc>
                      </a:pPr>
                      <a:r>
                        <a:rPr lang="ru-RU" sz="1400">
                          <a:effectLst/>
                        </a:rPr>
                        <a:t>Текстовые</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Оценка</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a:effectLst/>
                        </a:rPr>
                        <a:t>Преобразование числового значения в переменную оценку</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17774230"/>
                  </a:ext>
                </a:extLst>
              </a:tr>
              <a:tr h="0">
                <a:tc vMerge="1">
                  <a:txBody>
                    <a:bodyPr/>
                    <a:lstStyle/>
                    <a:p>
                      <a:endParaRPr lang="ru-RU"/>
                    </a:p>
                  </a:txBody>
                  <a:tcPr/>
                </a:tc>
                <a:tc>
                  <a:txBody>
                    <a:bodyPr/>
                    <a:lstStyle/>
                    <a:p>
                      <a:pPr>
                        <a:lnSpc>
                          <a:spcPct val="150000"/>
                        </a:lnSpc>
                      </a:pPr>
                      <a:r>
                        <a:rPr lang="ru-RU" sz="1400">
                          <a:effectLst/>
                        </a:rPr>
                        <a:t>Объединенный список значений</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pPr>
                      <a:r>
                        <a:rPr lang="ru-RU" sz="1400" dirty="0">
                          <a:effectLst/>
                        </a:rPr>
                        <a:t>Создание списка отдельных значений с разделителями-запятыми в столбце</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4026856"/>
                  </a:ext>
                </a:extLst>
              </a:tr>
            </a:tbl>
          </a:graphicData>
        </a:graphic>
      </p:graphicFrame>
    </p:spTree>
    <p:extLst>
      <p:ext uri="{BB962C8B-B14F-4D97-AF65-F5344CB8AC3E}">
        <p14:creationId xmlns:p14="http://schemas.microsoft.com/office/powerpoint/2010/main" val="4165646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31DC20-6AE8-F480-E1C3-279E138AE443}"/>
              </a:ext>
            </a:extLst>
          </p:cNvPr>
          <p:cNvSpPr>
            <a:spLocks noGrp="1"/>
          </p:cNvSpPr>
          <p:nvPr>
            <p:ph type="title"/>
          </p:nvPr>
        </p:nvSpPr>
        <p:spPr>
          <a:xfrm>
            <a:off x="2592925" y="624109"/>
            <a:ext cx="8911687" cy="1061815"/>
          </a:xfrm>
        </p:spPr>
        <p:txBody>
          <a:bodyPr>
            <a:noAutofit/>
          </a:bodyPr>
          <a:lstStyle/>
          <a:p>
            <a:pPr algn="ctr"/>
            <a:r>
              <a:rPr lang="ru-RU" sz="2400" b="1" dirty="0">
                <a:solidFill>
                  <a:schemeClr val="tx1"/>
                </a:solidFill>
                <a:latin typeface="+mn-lt"/>
              </a:rPr>
              <a:t>ГЛАВА 1</a:t>
            </a:r>
            <a:r>
              <a:rPr lang="en-US" sz="2400" b="1" dirty="0">
                <a:solidFill>
                  <a:schemeClr val="tx1"/>
                </a:solidFill>
                <a:latin typeface="+mn-lt"/>
              </a:rPr>
              <a:t>. </a:t>
            </a:r>
            <a:r>
              <a:rPr lang="ru-RU" sz="2400" b="1" dirty="0">
                <a:solidFill>
                  <a:schemeClr val="tx1"/>
                </a:solidFill>
                <a:effectLst/>
                <a:latin typeface="+mn-lt"/>
                <a:ea typeface="Calibri" panose="020F0502020204030204" pitchFamily="34" charset="0"/>
                <a:cs typeface="Times New Roman" panose="02020603050405020304" pitchFamily="18" charset="0"/>
              </a:rPr>
              <a:t>СФЕРА BI-АНАЛИТИКИ И M</a:t>
            </a:r>
            <a:r>
              <a:rPr lang="en-US" sz="2400" b="1" dirty="0">
                <a:solidFill>
                  <a:schemeClr val="tx1"/>
                </a:solidFill>
                <a:effectLst/>
                <a:latin typeface="+mn-lt"/>
                <a:ea typeface="Calibri" panose="020F0502020204030204" pitchFamily="34" charset="0"/>
                <a:cs typeface="Times New Roman" panose="02020603050405020304" pitchFamily="18" charset="0"/>
              </a:rPr>
              <a:t>ICROSOFT</a:t>
            </a:r>
            <a:r>
              <a:rPr lang="ru-RU" sz="2400" b="1" dirty="0">
                <a:solidFill>
                  <a:schemeClr val="tx1"/>
                </a:solidFill>
                <a:effectLst/>
                <a:latin typeface="+mn-lt"/>
                <a:ea typeface="Calibri" panose="020F0502020204030204" pitchFamily="34" charset="0"/>
                <a:cs typeface="Times New Roman" panose="02020603050405020304" pitchFamily="18" charset="0"/>
              </a:rPr>
              <a:t> P</a:t>
            </a:r>
            <a:r>
              <a:rPr lang="en-US" sz="2400" b="1" dirty="0">
                <a:solidFill>
                  <a:schemeClr val="tx1"/>
                </a:solidFill>
                <a:effectLst/>
                <a:latin typeface="+mn-lt"/>
                <a:ea typeface="Calibri" panose="020F0502020204030204" pitchFamily="34" charset="0"/>
                <a:cs typeface="Times New Roman" panose="02020603050405020304" pitchFamily="18" charset="0"/>
              </a:rPr>
              <a:t>OWER</a:t>
            </a:r>
            <a:r>
              <a:rPr lang="ru-RU" sz="2400" b="1" dirty="0">
                <a:solidFill>
                  <a:schemeClr val="tx1"/>
                </a:solidFill>
                <a:effectLst/>
                <a:latin typeface="+mn-lt"/>
                <a:ea typeface="Calibri" panose="020F0502020204030204" pitchFamily="34" charset="0"/>
                <a:cs typeface="Times New Roman" panose="02020603050405020304" pitchFamily="18" charset="0"/>
              </a:rPr>
              <a:t> BI КАК НАИБОЛЕЕ ПОПУЛЯРНЫЙ </a:t>
            </a:r>
            <a:r>
              <a:rPr lang="ru-RU" sz="2400" b="1" dirty="0">
                <a:solidFill>
                  <a:schemeClr val="tx1"/>
                </a:solidFill>
                <a:effectLst/>
                <a:ea typeface="Calibri" panose="020F0502020204030204" pitchFamily="34" charset="0"/>
                <a:cs typeface="Times New Roman" panose="02020603050405020304" pitchFamily="18" charset="0"/>
              </a:rPr>
              <a:t>ИНСТРУМЕНТ</a:t>
            </a:r>
            <a:r>
              <a:rPr lang="ru-RU" sz="2400" b="1" dirty="0">
                <a:solidFill>
                  <a:schemeClr val="tx1"/>
                </a:solidFill>
                <a:effectLst/>
                <a:latin typeface="+mn-lt"/>
                <a:ea typeface="Calibri" panose="020F0502020204030204" pitchFamily="34" charset="0"/>
                <a:cs typeface="Times New Roman" panose="02020603050405020304" pitchFamily="18" charset="0"/>
              </a:rPr>
              <a:t> РАБОТЫ С ДАННЫМИ.</a:t>
            </a:r>
            <a:br>
              <a:rPr lang="ru-RU" sz="2400" dirty="0">
                <a:solidFill>
                  <a:schemeClr val="tx1"/>
                </a:solidFill>
                <a:effectLst/>
                <a:latin typeface="+mn-lt"/>
                <a:ea typeface="Calibri" panose="020F0502020204030204" pitchFamily="34" charset="0"/>
                <a:cs typeface="Times New Roman" panose="02020603050405020304" pitchFamily="18" charset="0"/>
              </a:rPr>
            </a:br>
            <a:endParaRPr lang="ru-RU" sz="2400" dirty="0">
              <a:solidFill>
                <a:schemeClr val="tx1"/>
              </a:solidFill>
              <a:latin typeface="+mn-lt"/>
            </a:endParaRPr>
          </a:p>
        </p:txBody>
      </p:sp>
      <p:sp>
        <p:nvSpPr>
          <p:cNvPr id="3" name="Объект 2">
            <a:extLst>
              <a:ext uri="{FF2B5EF4-FFF2-40B4-BE49-F238E27FC236}">
                <a16:creationId xmlns:a16="http://schemas.microsoft.com/office/drawing/2014/main" id="{6DA99821-5548-D8FE-DD02-217EC52DB89D}"/>
              </a:ext>
            </a:extLst>
          </p:cNvPr>
          <p:cNvSpPr>
            <a:spLocks noGrp="1"/>
          </p:cNvSpPr>
          <p:nvPr>
            <p:ph idx="1"/>
          </p:nvPr>
        </p:nvSpPr>
        <p:spPr/>
        <p:txBody>
          <a:bodyPr>
            <a:normAutofit/>
          </a:bodyPr>
          <a:lstStyle/>
          <a:p>
            <a:pPr marL="0" indent="0" algn="ctr">
              <a:buNone/>
            </a:pPr>
            <a:r>
              <a:rPr lang="ru-RU" sz="2000" b="1" dirty="0">
                <a:solidFill>
                  <a:schemeClr val="tx1"/>
                </a:solidFill>
                <a:latin typeface="+mj-lt"/>
              </a:rPr>
              <a:t>1</a:t>
            </a:r>
            <a:r>
              <a:rPr lang="en-US" sz="2000" b="1" dirty="0">
                <a:solidFill>
                  <a:schemeClr val="tx1"/>
                </a:solidFill>
                <a:latin typeface="+mj-lt"/>
              </a:rPr>
              <a:t>.</a:t>
            </a:r>
            <a:r>
              <a:rPr lang="ru-RU" sz="2000" b="1" dirty="0">
                <a:solidFill>
                  <a:schemeClr val="tx1"/>
                </a:solidFill>
                <a:latin typeface="+mj-lt"/>
              </a:rPr>
              <a:t>1</a:t>
            </a:r>
            <a:r>
              <a:rPr lang="en-US" sz="2000" b="1" dirty="0">
                <a:solidFill>
                  <a:schemeClr val="tx1"/>
                </a:solidFill>
                <a:latin typeface="+mj-lt"/>
              </a:rPr>
              <a:t>. Power Query.</a:t>
            </a:r>
            <a:endParaRPr lang="ru-RU" sz="2000" b="1" dirty="0">
              <a:solidFill>
                <a:schemeClr val="tx1"/>
              </a:solidFill>
              <a:latin typeface="+mj-lt"/>
            </a:endParaRPr>
          </a:p>
          <a:p>
            <a:pPr marL="0" indent="0" algn="ctr">
              <a:buNone/>
            </a:pPr>
            <a:endParaRPr lang="ru-RU" sz="1400" b="1" dirty="0">
              <a:solidFill>
                <a:schemeClr val="tx1"/>
              </a:solidFill>
              <a:effectLst/>
              <a:ea typeface="Calibri" panose="020F0502020204030204" pitchFamily="34" charset="0"/>
              <a:cs typeface="Times New Roman" panose="02020603050405020304" pitchFamily="18" charset="0"/>
            </a:endParaRPr>
          </a:p>
          <a:p>
            <a:pPr marL="0" indent="0" algn="ctr">
              <a:buNone/>
            </a:pPr>
            <a:r>
              <a:rPr lang="ru-RU" sz="1400" b="1" dirty="0">
                <a:solidFill>
                  <a:schemeClr val="tx1"/>
                </a:solidFill>
                <a:effectLst/>
                <a:ea typeface="Calibri" panose="020F0502020204030204" pitchFamily="34" charset="0"/>
                <a:cs typeface="Times New Roman" panose="02020603050405020304" pitchFamily="18" charset="0"/>
              </a:rPr>
              <a:t>Business Intelligence</a:t>
            </a:r>
            <a:r>
              <a:rPr lang="ru-RU" sz="1400" dirty="0">
                <a:solidFill>
                  <a:schemeClr val="tx1"/>
                </a:solidFill>
                <a:effectLst/>
                <a:ea typeface="Calibri" panose="020F0502020204030204" pitchFamily="34" charset="0"/>
                <a:cs typeface="Times New Roman" panose="02020603050405020304" pitchFamily="18" charset="0"/>
              </a:rPr>
              <a:t>, или системы с «бизнес-интеллектом» — системы аналитики, которые объединяют данные из различных источников информации, преобразуют их, и представляют в наглядном виде, удобном для анализа. Технологии BI позволяют обрабатывать большие неструктурированные объемы данных для принятия руководством компании бизнес-решений.</a:t>
            </a:r>
          </a:p>
          <a:p>
            <a:pPr marL="0" indent="0" algn="ctr">
              <a:buNone/>
            </a:pPr>
            <a:r>
              <a:rPr lang="ru-RU" sz="1400" b="1" dirty="0">
                <a:solidFill>
                  <a:schemeClr val="tx1"/>
                </a:solidFill>
                <a:effectLst/>
                <a:ea typeface="Calibri" panose="020F0502020204030204" pitchFamily="34" charset="0"/>
                <a:cs typeface="Times New Roman" panose="02020603050405020304" pitchFamily="18" charset="0"/>
              </a:rPr>
              <a:t>Power BI</a:t>
            </a:r>
            <a:r>
              <a:rPr lang="ru-RU" sz="1400" dirty="0">
                <a:solidFill>
                  <a:schemeClr val="tx1"/>
                </a:solidFill>
                <a:effectLst/>
                <a:ea typeface="Calibri" panose="020F0502020204030204" pitchFamily="34" charset="0"/>
                <a:cs typeface="Times New Roman" panose="02020603050405020304" pitchFamily="18" charset="0"/>
              </a:rPr>
              <a:t> представляет собой набор программных сервисов Microsoft, которые работают вместе, превращая несвязанные источники данных компании в целостные интерактивные отчеты. При этом источниками могут служить базы данных, файлы </a:t>
            </a:r>
            <a:r>
              <a:rPr lang="en-US" sz="1400" dirty="0">
                <a:solidFill>
                  <a:schemeClr val="tx1"/>
                </a:solidFill>
                <a:effectLst/>
                <a:ea typeface="Calibri" panose="020F0502020204030204" pitchFamily="34" charset="0"/>
                <a:cs typeface="Times New Roman" panose="02020603050405020304" pitchFamily="18" charset="0"/>
              </a:rPr>
              <a:t>Microsoft</a:t>
            </a:r>
            <a:r>
              <a:rPr lang="ru-RU" sz="1400" dirty="0">
                <a:solidFill>
                  <a:schemeClr val="tx1"/>
                </a:solidFill>
                <a:effectLst/>
                <a:ea typeface="Calibri" panose="020F0502020204030204" pitchFamily="34" charset="0"/>
                <a:cs typeface="Times New Roman" panose="02020603050405020304" pitchFamily="18" charset="0"/>
              </a:rPr>
              <a:t> Excel, данные из облачных источников и информационно-телекоммуникационной сети «Интернет», текстовые файлы и многие другие.  </a:t>
            </a:r>
          </a:p>
          <a:p>
            <a:pPr marL="0" indent="0" algn="ctr">
              <a:buNone/>
            </a:pPr>
            <a:endParaRPr lang="ru-RU" sz="1400" dirty="0">
              <a:effectLst/>
              <a:ea typeface="Calibri" panose="020F0502020204030204" pitchFamily="34" charset="0"/>
              <a:cs typeface="Times New Roman" panose="02020603050405020304" pitchFamily="18" charset="0"/>
            </a:endParaRPr>
          </a:p>
          <a:p>
            <a:pPr marL="0" indent="0" algn="ctr">
              <a:buNone/>
            </a:pPr>
            <a:endParaRPr lang="ru-RU" sz="2000" b="1" dirty="0">
              <a:latin typeface="+mj-lt"/>
            </a:endParaRPr>
          </a:p>
        </p:txBody>
      </p:sp>
    </p:spTree>
    <p:extLst>
      <p:ext uri="{BB962C8B-B14F-4D97-AF65-F5344CB8AC3E}">
        <p14:creationId xmlns:p14="http://schemas.microsoft.com/office/powerpoint/2010/main" val="2161168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93C3EF0-76EE-CAA1-FD6D-03ADE81D4AF9}"/>
              </a:ext>
            </a:extLst>
          </p:cNvPr>
          <p:cNvSpPr>
            <a:spLocks noGrp="1"/>
          </p:cNvSpPr>
          <p:nvPr>
            <p:ph type="title"/>
          </p:nvPr>
        </p:nvSpPr>
        <p:spPr>
          <a:xfrm>
            <a:off x="2592925" y="624110"/>
            <a:ext cx="8911687" cy="709390"/>
          </a:xfrm>
        </p:spPr>
        <p:txBody>
          <a:bodyPr>
            <a:normAutofit fontScale="90000"/>
          </a:bodyPr>
          <a:lstStyle/>
          <a:p>
            <a:pPr algn="ctr"/>
            <a:r>
              <a:rPr lang="ru-RU" sz="2200" b="1" dirty="0">
                <a:solidFill>
                  <a:schemeClr val="tx1"/>
                </a:solidFill>
              </a:rPr>
              <a:t>1</a:t>
            </a:r>
            <a:r>
              <a:rPr lang="en-US" sz="2200" b="1" dirty="0">
                <a:solidFill>
                  <a:schemeClr val="tx1"/>
                </a:solidFill>
              </a:rPr>
              <a:t>.3. </a:t>
            </a:r>
            <a:r>
              <a:rPr lang="ru-RU" sz="2200" b="1" dirty="0">
                <a:solidFill>
                  <a:schemeClr val="tx1"/>
                </a:solidFill>
                <a:effectLst/>
                <a:ea typeface="Calibri" panose="020F0502020204030204" pitchFamily="34" charset="0"/>
                <a:cs typeface="Times New Roman" panose="02020603050405020304" pitchFamily="18" charset="0"/>
              </a:rPr>
              <a:t>Типы визуализации данных в </a:t>
            </a:r>
            <a:r>
              <a:rPr lang="en-US" sz="2200" b="1" dirty="0">
                <a:solidFill>
                  <a:schemeClr val="tx1"/>
                </a:solidFill>
                <a:effectLst/>
                <a:ea typeface="Calibri" panose="020F0502020204030204" pitchFamily="34" charset="0"/>
                <a:cs typeface="Times New Roman" panose="02020603050405020304" pitchFamily="18" charset="0"/>
              </a:rPr>
              <a:t>Microsoft Power BI</a:t>
            </a:r>
            <a:r>
              <a:rPr lang="ru-RU" sz="2200" b="1" dirty="0">
                <a:solidFill>
                  <a:schemeClr val="tx1"/>
                </a:solidFill>
                <a:effectLst/>
                <a:ea typeface="Calibri" panose="020F0502020204030204" pitchFamily="34" charset="0"/>
                <a:cs typeface="Times New Roman" panose="02020603050405020304" pitchFamily="18" charset="0"/>
              </a:rPr>
              <a:t>.</a:t>
            </a:r>
            <a:br>
              <a:rPr lang="ru-RU" sz="1800" dirty="0">
                <a:effectLst/>
                <a:ea typeface="Calibri" panose="020F0502020204030204" pitchFamily="34" charset="0"/>
                <a:cs typeface="Times New Roman" panose="02020603050405020304" pitchFamily="18" charset="0"/>
              </a:rPr>
            </a:br>
            <a:endParaRPr lang="ru-RU" dirty="0"/>
          </a:p>
        </p:txBody>
      </p:sp>
      <p:sp>
        <p:nvSpPr>
          <p:cNvPr id="3" name="Объект 2">
            <a:extLst>
              <a:ext uri="{FF2B5EF4-FFF2-40B4-BE49-F238E27FC236}">
                <a16:creationId xmlns:a16="http://schemas.microsoft.com/office/drawing/2014/main" id="{501E0F74-5263-9E90-36C0-D33895E189AC}"/>
              </a:ext>
            </a:extLst>
          </p:cNvPr>
          <p:cNvSpPr>
            <a:spLocks noGrp="1"/>
          </p:cNvSpPr>
          <p:nvPr>
            <p:ph idx="1"/>
          </p:nvPr>
        </p:nvSpPr>
        <p:spPr>
          <a:xfrm>
            <a:off x="2589212" y="1133476"/>
            <a:ext cx="8911687" cy="5648324"/>
          </a:xfrm>
        </p:spPr>
        <p:txBody>
          <a:bodyPr>
            <a:normAutofit/>
          </a:bodyPr>
          <a:lstStyle/>
          <a:p>
            <a:pPr marL="0" indent="0">
              <a:buNone/>
            </a:pPr>
            <a:r>
              <a:rPr lang="ru-RU" sz="1400" dirty="0">
                <a:solidFill>
                  <a:schemeClr val="tx1"/>
                </a:solidFill>
                <a:effectLst/>
                <a:ea typeface="Calibri" panose="020F0502020204030204" pitchFamily="34" charset="0"/>
                <a:cs typeface="Times New Roman" panose="02020603050405020304" pitchFamily="18" charset="0"/>
              </a:rPr>
              <a:t>Современная теория баз данных выделяет следующие типы связей между таблицами в реляционной базе данных: </a:t>
            </a:r>
          </a:p>
          <a:p>
            <a:pPr marL="0" indent="0">
              <a:buNone/>
            </a:pPr>
            <a:r>
              <a:rPr lang="ru-RU" sz="1400" dirty="0">
                <a:solidFill>
                  <a:schemeClr val="tx1"/>
                </a:solidFill>
                <a:effectLst/>
                <a:ea typeface="Calibri" panose="020F0502020204030204" pitchFamily="34" charset="0"/>
                <a:cs typeface="Times New Roman" panose="02020603050405020304" pitchFamily="18" charset="0"/>
              </a:rPr>
              <a:t>1)	связь «один к одному» (1</a:t>
            </a:r>
            <a:r>
              <a:rPr lang="en-US" sz="1400" dirty="0">
                <a:solidFill>
                  <a:schemeClr val="tx1"/>
                </a:solidFill>
                <a:effectLst/>
                <a:ea typeface="Calibri" panose="020F0502020204030204" pitchFamily="34" charset="0"/>
                <a:cs typeface="Times New Roman" panose="02020603050405020304" pitchFamily="18" charset="0"/>
              </a:rPr>
              <a:t>:</a:t>
            </a:r>
            <a:r>
              <a:rPr lang="ru-RU" sz="1400" dirty="0">
                <a:solidFill>
                  <a:schemeClr val="tx1"/>
                </a:solidFill>
                <a:effectLst/>
                <a:ea typeface="Calibri" panose="020F0502020204030204" pitchFamily="34" charset="0"/>
                <a:cs typeface="Times New Roman" panose="02020603050405020304" pitchFamily="18" charset="0"/>
              </a:rPr>
              <a:t>1)</a:t>
            </a:r>
            <a:r>
              <a:rPr lang="en-US" sz="1400" dirty="0">
                <a:solidFill>
                  <a:schemeClr val="tx1"/>
                </a:solidFill>
                <a:effectLst/>
                <a:ea typeface="Calibri" panose="020F0502020204030204" pitchFamily="34" charset="0"/>
                <a:cs typeface="Times New Roman" panose="02020603050405020304" pitchFamily="18" charset="0"/>
              </a:rPr>
              <a:t>;</a:t>
            </a:r>
            <a:endParaRPr lang="ru-RU" sz="1400" dirty="0">
              <a:solidFill>
                <a:schemeClr val="tx1"/>
              </a:solidFill>
              <a:effectLst/>
              <a:ea typeface="Calibri" panose="020F0502020204030204" pitchFamily="34" charset="0"/>
              <a:cs typeface="Times New Roman" panose="02020603050405020304" pitchFamily="18" charset="0"/>
            </a:endParaRPr>
          </a:p>
          <a:p>
            <a:pPr marL="0" lvl="0" indent="0" algn="just">
              <a:lnSpc>
                <a:spcPct val="150000"/>
              </a:lnSpc>
              <a:buNone/>
            </a:pPr>
            <a:r>
              <a:rPr lang="ru-RU" sz="1400" dirty="0">
                <a:solidFill>
                  <a:schemeClr val="tx1"/>
                </a:solidFill>
                <a:effectLst/>
                <a:ea typeface="Calibri" panose="020F0502020204030204" pitchFamily="34" charset="0"/>
                <a:cs typeface="Times New Roman" panose="02020603050405020304" pitchFamily="18" charset="0"/>
              </a:rPr>
              <a:t>2)	связь «один ко многим» (1:</a:t>
            </a:r>
            <a:r>
              <a:rPr lang="en-US" sz="1400" dirty="0">
                <a:solidFill>
                  <a:schemeClr val="tx1"/>
                </a:solidFill>
                <a:effectLst/>
                <a:ea typeface="Calibri" panose="020F0502020204030204" pitchFamily="34" charset="0"/>
                <a:cs typeface="Times New Roman" panose="02020603050405020304" pitchFamily="18" charset="0"/>
              </a:rPr>
              <a:t>n</a:t>
            </a:r>
            <a:r>
              <a:rPr lang="ru-RU" sz="1400" dirty="0">
                <a:solidFill>
                  <a:schemeClr val="tx1"/>
                </a:solidFill>
                <a:effectLst/>
                <a:ea typeface="Calibri" panose="020F0502020204030204" pitchFamily="34" charset="0"/>
                <a:cs typeface="Times New Roman" panose="02020603050405020304" pitchFamily="18" charset="0"/>
              </a:rPr>
              <a:t>);</a:t>
            </a:r>
          </a:p>
          <a:p>
            <a:pPr marL="0" lvl="0" indent="0" algn="just">
              <a:lnSpc>
                <a:spcPct val="150000"/>
              </a:lnSpc>
              <a:buNone/>
            </a:pPr>
            <a:r>
              <a:rPr lang="ru-RU" sz="1400" dirty="0">
                <a:solidFill>
                  <a:schemeClr val="tx1"/>
                </a:solidFill>
                <a:effectLst/>
                <a:ea typeface="Calibri" panose="020F0502020204030204" pitchFamily="34" charset="0"/>
                <a:cs typeface="Times New Roman" panose="02020603050405020304" pitchFamily="18" charset="0"/>
              </a:rPr>
              <a:t>3)	связь «многие ко многим» (</a:t>
            </a:r>
            <a:r>
              <a:rPr lang="en-US" sz="1400" dirty="0">
                <a:solidFill>
                  <a:schemeClr val="tx1"/>
                </a:solidFill>
                <a:effectLst/>
                <a:ea typeface="Calibri" panose="020F0502020204030204" pitchFamily="34" charset="0"/>
                <a:cs typeface="Times New Roman" panose="02020603050405020304" pitchFamily="18" charset="0"/>
              </a:rPr>
              <a:t>n</a:t>
            </a:r>
            <a:r>
              <a:rPr lang="ru-RU" sz="1400" dirty="0">
                <a:solidFill>
                  <a:schemeClr val="tx1"/>
                </a:solidFill>
                <a:effectLst/>
                <a:ea typeface="Calibri" panose="020F0502020204030204" pitchFamily="34" charset="0"/>
                <a:cs typeface="Times New Roman" panose="02020603050405020304" pitchFamily="18" charset="0"/>
              </a:rPr>
              <a:t>:</a:t>
            </a:r>
            <a:r>
              <a:rPr lang="en-US" sz="1400" dirty="0">
                <a:solidFill>
                  <a:schemeClr val="tx1"/>
                </a:solidFill>
                <a:effectLst/>
                <a:ea typeface="Calibri" panose="020F0502020204030204" pitchFamily="34" charset="0"/>
                <a:cs typeface="Times New Roman" panose="02020603050405020304" pitchFamily="18" charset="0"/>
              </a:rPr>
              <a:t>m</a:t>
            </a:r>
            <a:r>
              <a:rPr lang="ru-RU" sz="1400" dirty="0">
                <a:solidFill>
                  <a:schemeClr val="tx1"/>
                </a:solidFill>
                <a:effectLst/>
                <a:ea typeface="Calibri" panose="020F0502020204030204" pitchFamily="34" charset="0"/>
                <a:cs typeface="Times New Roman" panose="02020603050405020304" pitchFamily="18" charset="0"/>
              </a:rPr>
              <a:t>).</a:t>
            </a:r>
          </a:p>
          <a:p>
            <a:pPr marL="0" lvl="0" indent="0" algn="just">
              <a:lnSpc>
                <a:spcPct val="150000"/>
              </a:lnSpc>
              <a:buNone/>
            </a:pPr>
            <a:r>
              <a:rPr lang="ru-RU" sz="1400" dirty="0">
                <a:solidFill>
                  <a:schemeClr val="tx1"/>
                </a:solidFill>
                <a:effectLst/>
                <a:ea typeface="Calibri" panose="020F0502020204030204" pitchFamily="34" charset="0"/>
                <a:cs typeface="Times New Roman" panose="02020603050405020304" pitchFamily="18" charset="0"/>
              </a:rPr>
              <a:t>Связь «один к одному» представляет собой такую взаимосвязь между таблицами, при которой одному объекту из таблицы А соответствует только один объект из таблицы </a:t>
            </a:r>
            <a:r>
              <a:rPr lang="en-US" sz="1400" dirty="0">
                <a:solidFill>
                  <a:schemeClr val="tx1"/>
                </a:solidFill>
                <a:effectLst/>
                <a:ea typeface="Calibri" panose="020F0502020204030204" pitchFamily="34" charset="0"/>
                <a:cs typeface="Times New Roman" panose="02020603050405020304" pitchFamily="18" charset="0"/>
              </a:rPr>
              <a:t>B</a:t>
            </a:r>
            <a:r>
              <a:rPr lang="ru-RU" sz="1400" dirty="0">
                <a:solidFill>
                  <a:schemeClr val="tx1"/>
                </a:solidFill>
                <a:effectLst/>
                <a:ea typeface="Calibri" panose="020F0502020204030204" pitchFamily="34" charset="0"/>
                <a:cs typeface="Times New Roman" panose="02020603050405020304" pitchFamily="18" charset="0"/>
              </a:rPr>
              <a:t>, и одному объекту таблицы </a:t>
            </a:r>
            <a:r>
              <a:rPr lang="en-US" sz="1400" dirty="0">
                <a:solidFill>
                  <a:schemeClr val="tx1"/>
                </a:solidFill>
                <a:effectLst/>
                <a:ea typeface="Calibri" panose="020F0502020204030204" pitchFamily="34" charset="0"/>
                <a:cs typeface="Times New Roman" panose="02020603050405020304" pitchFamily="18" charset="0"/>
              </a:rPr>
              <a:t>B </a:t>
            </a:r>
            <a:r>
              <a:rPr lang="ru-RU" sz="1400" dirty="0">
                <a:solidFill>
                  <a:schemeClr val="tx1"/>
                </a:solidFill>
                <a:effectLst/>
                <a:ea typeface="Calibri" panose="020F0502020204030204" pitchFamily="34" charset="0"/>
                <a:cs typeface="Times New Roman" panose="02020603050405020304" pitchFamily="18" charset="0"/>
              </a:rPr>
              <a:t>соответствует только один объект таблицы А. </a:t>
            </a:r>
          </a:p>
          <a:p>
            <a:pPr marL="0" lvl="0" indent="0" algn="just">
              <a:lnSpc>
                <a:spcPct val="150000"/>
              </a:lnSpc>
              <a:buNone/>
            </a:pPr>
            <a:r>
              <a:rPr lang="ru-RU" sz="1400" b="1" dirty="0">
                <a:solidFill>
                  <a:schemeClr val="tx1"/>
                </a:solidFill>
                <a:effectLst/>
                <a:ea typeface="Calibri" panose="020F0502020204030204" pitchFamily="34" charset="0"/>
                <a:cs typeface="Times New Roman" panose="02020603050405020304" pitchFamily="18" charset="0"/>
              </a:rPr>
              <a:t>Связь «один ко многим» </a:t>
            </a:r>
            <a:r>
              <a:rPr lang="ru-RU" sz="1400" dirty="0">
                <a:solidFill>
                  <a:schemeClr val="tx1"/>
                </a:solidFill>
                <a:effectLst/>
                <a:ea typeface="Calibri" panose="020F0502020204030204" pitchFamily="34" charset="0"/>
                <a:cs typeface="Times New Roman" panose="02020603050405020304" pitchFamily="18" charset="0"/>
              </a:rPr>
              <a:t>реализуется тогда, когда объекту А может принадлежать или же соответствовать несколько объектов таблицы </a:t>
            </a:r>
            <a:r>
              <a:rPr lang="en-US" sz="1400" dirty="0">
                <a:solidFill>
                  <a:schemeClr val="tx1"/>
                </a:solidFill>
                <a:effectLst/>
                <a:ea typeface="Calibri" panose="020F0502020204030204" pitchFamily="34" charset="0"/>
                <a:cs typeface="Times New Roman" panose="02020603050405020304" pitchFamily="18" charset="0"/>
              </a:rPr>
              <a:t>B</a:t>
            </a:r>
            <a:r>
              <a:rPr lang="ru-RU" sz="1400" dirty="0">
                <a:solidFill>
                  <a:schemeClr val="tx1"/>
                </a:solidFill>
                <a:effectLst/>
                <a:ea typeface="Calibri" panose="020F0502020204030204" pitchFamily="34" charset="0"/>
                <a:cs typeface="Times New Roman" panose="02020603050405020304" pitchFamily="18" charset="0"/>
              </a:rPr>
              <a:t>, но объекту таблицы </a:t>
            </a:r>
            <a:r>
              <a:rPr lang="en-US" sz="1400" dirty="0">
                <a:solidFill>
                  <a:schemeClr val="tx1"/>
                </a:solidFill>
                <a:effectLst/>
                <a:ea typeface="Calibri" panose="020F0502020204030204" pitchFamily="34" charset="0"/>
                <a:cs typeface="Times New Roman" panose="02020603050405020304" pitchFamily="18" charset="0"/>
              </a:rPr>
              <a:t>B</a:t>
            </a:r>
            <a:r>
              <a:rPr lang="ru-RU" sz="1400" dirty="0">
                <a:solidFill>
                  <a:schemeClr val="tx1"/>
                </a:solidFill>
                <a:effectLst/>
                <a:ea typeface="Calibri" panose="020F0502020204030204" pitchFamily="34" charset="0"/>
                <a:cs typeface="Times New Roman" panose="02020603050405020304" pitchFamily="18" charset="0"/>
              </a:rPr>
              <a:t> может соответствовать только один объект из таблицы </a:t>
            </a:r>
            <a:r>
              <a:rPr lang="en-US" sz="1400" dirty="0">
                <a:solidFill>
                  <a:schemeClr val="tx1"/>
                </a:solidFill>
                <a:effectLst/>
                <a:ea typeface="Calibri" panose="020F0502020204030204" pitchFamily="34" charset="0"/>
                <a:cs typeface="Times New Roman" panose="02020603050405020304" pitchFamily="18" charset="0"/>
              </a:rPr>
              <a:t>A</a:t>
            </a:r>
            <a:r>
              <a:rPr lang="ru-RU" sz="1400" dirty="0">
                <a:solidFill>
                  <a:schemeClr val="tx1"/>
                </a:solidFill>
                <a:effectLst/>
                <a:ea typeface="Calibri" panose="020F0502020204030204" pitchFamily="34" charset="0"/>
                <a:cs typeface="Times New Roman" panose="02020603050405020304" pitchFamily="18" charset="0"/>
              </a:rPr>
              <a:t>. </a:t>
            </a:r>
          </a:p>
          <a:p>
            <a:pPr marL="0" lvl="0" indent="0" algn="just">
              <a:lnSpc>
                <a:spcPct val="150000"/>
              </a:lnSpc>
              <a:buNone/>
            </a:pPr>
            <a:r>
              <a:rPr lang="ru-RU" sz="1400" b="1" dirty="0">
                <a:solidFill>
                  <a:schemeClr val="tx1"/>
                </a:solidFill>
                <a:effectLst/>
                <a:ea typeface="Calibri" panose="020F0502020204030204" pitchFamily="34" charset="0"/>
                <a:cs typeface="Times New Roman" panose="02020603050405020304" pitchFamily="18" charset="0"/>
              </a:rPr>
              <a:t>Связь «многие ко многим»</a:t>
            </a:r>
            <a:r>
              <a:rPr lang="ru-RU" sz="1400" dirty="0">
                <a:solidFill>
                  <a:schemeClr val="tx1"/>
                </a:solidFill>
                <a:effectLst/>
                <a:ea typeface="Calibri" panose="020F0502020204030204" pitchFamily="34" charset="0"/>
                <a:cs typeface="Times New Roman" panose="02020603050405020304" pitchFamily="18" charset="0"/>
              </a:rPr>
              <a:t> реализуется в том случае, когда нескольким объектам из таблицы А может соответствовать несколько объектов из таблицы </a:t>
            </a:r>
            <a:r>
              <a:rPr lang="en-US" sz="1400" dirty="0">
                <a:solidFill>
                  <a:schemeClr val="tx1"/>
                </a:solidFill>
                <a:effectLst/>
                <a:ea typeface="Calibri" panose="020F0502020204030204" pitchFamily="34" charset="0"/>
                <a:cs typeface="Times New Roman" panose="02020603050405020304" pitchFamily="18" charset="0"/>
              </a:rPr>
              <a:t>B</a:t>
            </a:r>
            <a:r>
              <a:rPr lang="ru-RU" sz="1400" dirty="0">
                <a:solidFill>
                  <a:schemeClr val="tx1"/>
                </a:solidFill>
                <a:effectLst/>
                <a:ea typeface="Calibri" panose="020F0502020204030204" pitchFamily="34" charset="0"/>
                <a:cs typeface="Times New Roman" panose="02020603050405020304" pitchFamily="18" charset="0"/>
              </a:rPr>
              <a:t>, и в тоже время нескольким объектам из таблицы </a:t>
            </a:r>
            <a:r>
              <a:rPr lang="en-US" sz="1400" dirty="0">
                <a:solidFill>
                  <a:schemeClr val="tx1"/>
                </a:solidFill>
                <a:effectLst/>
                <a:ea typeface="Calibri" panose="020F0502020204030204" pitchFamily="34" charset="0"/>
                <a:cs typeface="Times New Roman" panose="02020603050405020304" pitchFamily="18" charset="0"/>
              </a:rPr>
              <a:t>B</a:t>
            </a:r>
            <a:r>
              <a:rPr lang="ru-RU" sz="1400" dirty="0">
                <a:solidFill>
                  <a:schemeClr val="tx1"/>
                </a:solidFill>
                <a:effectLst/>
                <a:ea typeface="Calibri" panose="020F0502020204030204" pitchFamily="34" charset="0"/>
                <a:cs typeface="Times New Roman" panose="02020603050405020304" pitchFamily="18" charset="0"/>
              </a:rPr>
              <a:t> соответствует несколько объектов из таблицы А.</a:t>
            </a:r>
          </a:p>
          <a:p>
            <a:pPr lvl="0" algn="just">
              <a:lnSpc>
                <a:spcPct val="150000"/>
              </a:lnSpc>
              <a:buAutoNum type="arabicParenR" startAt="3"/>
            </a:pPr>
            <a:endParaRPr lang="ru-RU" sz="1400" dirty="0">
              <a:solidFill>
                <a:schemeClr val="tx1"/>
              </a:solidFill>
              <a:effectLst/>
              <a:ea typeface="Calibri" panose="020F0502020204030204" pitchFamily="34" charset="0"/>
              <a:cs typeface="Times New Roman" panose="02020603050405020304" pitchFamily="18" charset="0"/>
            </a:endParaRPr>
          </a:p>
          <a:p>
            <a:pPr marL="0" indent="0">
              <a:buNone/>
            </a:pPr>
            <a:endParaRPr lang="ru-RU"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solidFill>
                <a:schemeClr val="tx1"/>
              </a:solidFill>
            </a:endParaRPr>
          </a:p>
        </p:txBody>
      </p:sp>
    </p:spTree>
    <p:extLst>
      <p:ext uri="{BB962C8B-B14F-4D97-AF65-F5344CB8AC3E}">
        <p14:creationId xmlns:p14="http://schemas.microsoft.com/office/powerpoint/2010/main" val="2216684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53D83758-BB12-4BC8-296A-2AE5430D204F}"/>
              </a:ext>
            </a:extLst>
          </p:cNvPr>
          <p:cNvSpPr>
            <a:spLocks noGrp="1"/>
          </p:cNvSpPr>
          <p:nvPr>
            <p:ph idx="1"/>
          </p:nvPr>
        </p:nvSpPr>
        <p:spPr>
          <a:xfrm>
            <a:off x="2551112" y="1371600"/>
            <a:ext cx="8915400" cy="4114800"/>
          </a:xfrm>
        </p:spPr>
        <p:txBody>
          <a:bodyPr>
            <a:normAutofit/>
          </a:bodyPr>
          <a:lstStyle/>
          <a:p>
            <a:pPr indent="0" algn="just">
              <a:lnSpc>
                <a:spcPct val="150000"/>
              </a:lnSpc>
              <a:buNone/>
            </a:pPr>
            <a:r>
              <a:rPr lang="ru-RU" sz="1400" b="1" dirty="0">
                <a:solidFill>
                  <a:schemeClr val="tx1"/>
                </a:solidFill>
                <a:effectLst/>
                <a:ea typeface="Calibri" panose="020F0502020204030204" pitchFamily="34" charset="0"/>
                <a:cs typeface="Times New Roman" panose="02020603050405020304" pitchFamily="18" charset="0"/>
              </a:rPr>
              <a:t>Кросс-фильтрация</a:t>
            </a:r>
          </a:p>
          <a:p>
            <a:pPr indent="0" algn="just">
              <a:lnSpc>
                <a:spcPct val="150000"/>
              </a:lnSpc>
              <a:buNone/>
            </a:pPr>
            <a:r>
              <a:rPr lang="ru-RU" sz="1400" dirty="0">
                <a:solidFill>
                  <a:schemeClr val="tx1"/>
                </a:solidFill>
                <a:effectLst/>
                <a:ea typeface="Calibri" panose="020F0502020204030204" pitchFamily="34" charset="0"/>
                <a:cs typeface="Times New Roman" panose="02020603050405020304" pitchFamily="18" charset="0"/>
              </a:rPr>
              <a:t>Существует два вида направления кросс-фильтрации: однонаправленная и двунаправленная. Благодаря двунаправленной кросс-фильтрации создатели отчетов и моделей данных могут лучше контролировать применение фильтров при работе со связанными таблицами, поскольку двунаправленная кросс-фильтрация позволяет применять фильтры по обе стороны связи таблиц, распространяя контекст фильтра на вторую связанную таблицу на другой стороне связи. Однонаправленная кросс-фильтрация применяет фильтры лишь в одну сторону связи, не применяя их к данным в таблице, в которую следует выбранная связь. </a:t>
            </a:r>
          </a:p>
          <a:p>
            <a:pPr marL="0" indent="0">
              <a:buNone/>
            </a:pPr>
            <a:endParaRPr lang="ru-RU" dirty="0">
              <a:solidFill>
                <a:schemeClr val="tx1"/>
              </a:solidFill>
            </a:endParaRPr>
          </a:p>
        </p:txBody>
      </p:sp>
    </p:spTree>
    <p:extLst>
      <p:ext uri="{BB962C8B-B14F-4D97-AF65-F5344CB8AC3E}">
        <p14:creationId xmlns:p14="http://schemas.microsoft.com/office/powerpoint/2010/main" val="2437541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lgn="ctr">
              <a:buNone/>
            </a:pPr>
            <a:r>
              <a:rPr lang="ru-RU" sz="1400" b="1" dirty="0">
                <a:solidFill>
                  <a:srgbClr val="000000"/>
                </a:solidFill>
                <a:effectLst/>
                <a:ea typeface="Calibri" panose="020F0502020204030204" pitchFamily="34" charset="0"/>
              </a:rPr>
              <a:t>В настоящее время </a:t>
            </a:r>
            <a:r>
              <a:rPr lang="en-US" sz="1400" b="1" dirty="0">
                <a:solidFill>
                  <a:srgbClr val="000000"/>
                </a:solidFill>
                <a:effectLst/>
                <a:ea typeface="Calibri" panose="020F0502020204030204" pitchFamily="34" charset="0"/>
              </a:rPr>
              <a:t>Power BI</a:t>
            </a:r>
            <a:r>
              <a:rPr lang="ru-RU" sz="1400" b="1" dirty="0">
                <a:solidFill>
                  <a:srgbClr val="000000"/>
                </a:solidFill>
                <a:effectLst/>
                <a:ea typeface="Calibri" panose="020F0502020204030204" pitchFamily="34" charset="0"/>
              </a:rPr>
              <a:t> предлагает следующие типы визуализации</a:t>
            </a:r>
            <a:r>
              <a:rPr lang="en-US" sz="1400" b="1" dirty="0">
                <a:solidFill>
                  <a:srgbClr val="000000"/>
                </a:solidFill>
                <a:effectLst/>
                <a:ea typeface="Calibri" panose="020F0502020204030204" pitchFamily="34" charset="0"/>
              </a:rPr>
              <a:t>:</a:t>
            </a:r>
            <a:endParaRPr lang="ru-RU" sz="1400" b="1" dirty="0">
              <a:solidFill>
                <a:srgbClr val="000000"/>
              </a:solidFill>
              <a:effectLst/>
              <a:ea typeface="Calibri" panose="020F0502020204030204" pitchFamily="34" charset="0"/>
            </a:endParaRPr>
          </a:p>
          <a:p>
            <a:pPr marL="0" indent="0">
              <a:buNone/>
            </a:pPr>
            <a:endParaRPr lang="ru-RU"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buNone/>
            </a:pPr>
            <a:r>
              <a:rPr lang="ru-RU" sz="1400" b="1" i="1" dirty="0">
                <a:solidFill>
                  <a:schemeClr val="tx1"/>
                </a:solidFill>
                <a:effectLst/>
                <a:ea typeface="Calibri" panose="020F0502020204030204" pitchFamily="34" charset="0"/>
                <a:cs typeface="Times New Roman" panose="02020603050405020304" pitchFamily="18" charset="0"/>
              </a:rPr>
              <a:t>1</a:t>
            </a:r>
            <a:r>
              <a:rPr lang="en-US" sz="1400" b="1" i="1" dirty="0">
                <a:solidFill>
                  <a:schemeClr val="tx1"/>
                </a:solidFill>
                <a:effectLst/>
                <a:ea typeface="Calibri" panose="020F0502020204030204" pitchFamily="34" charset="0"/>
                <a:cs typeface="Times New Roman" panose="02020603050405020304" pitchFamily="18" charset="0"/>
              </a:rPr>
              <a:t>. </a:t>
            </a:r>
            <a:r>
              <a:rPr lang="ru-RU" sz="1400" b="1" i="1" dirty="0">
                <a:solidFill>
                  <a:schemeClr val="tx1"/>
                </a:solidFill>
                <a:effectLst/>
                <a:ea typeface="Calibri" panose="020F0502020204030204" pitchFamily="34" charset="0"/>
                <a:cs typeface="Times New Roman" panose="02020603050405020304" pitchFamily="18" charset="0"/>
              </a:rPr>
              <a:t>Диаграммы с областями: базовые (многоуровневые) и с накоплением.</a:t>
            </a:r>
            <a:endParaRPr lang="ru-RU" sz="1400" b="1" dirty="0">
              <a:solidFill>
                <a:schemeClr val="tx1"/>
              </a:solidFill>
              <a:effectLst/>
              <a:ea typeface="Calibri" panose="020F0502020204030204" pitchFamily="34" charset="0"/>
              <a:cs typeface="Times New Roman" panose="02020603050405020304" pitchFamily="18" charset="0"/>
            </a:endParaRPr>
          </a:p>
          <a:p>
            <a:pPr marL="0" indent="0">
              <a:buNone/>
            </a:pPr>
            <a:endParaRPr lang="ru-RU" dirty="0"/>
          </a:p>
        </p:txBody>
      </p:sp>
      <p:pic>
        <p:nvPicPr>
          <p:cNvPr id="6" name="Рисунок 5">
            <a:extLst>
              <a:ext uri="{FF2B5EF4-FFF2-40B4-BE49-F238E27FC236}">
                <a16:creationId xmlns:a16="http://schemas.microsoft.com/office/drawing/2014/main" id="{765A0616-F6D1-4AC1-4D99-C3C246E57B32}"/>
              </a:ext>
            </a:extLst>
          </p:cNvPr>
          <p:cNvPicPr>
            <a:picLocks noChangeAspect="1"/>
          </p:cNvPicPr>
          <p:nvPr/>
        </p:nvPicPr>
        <p:blipFill>
          <a:blip r:embed="rId2"/>
          <a:stretch>
            <a:fillRect/>
          </a:stretch>
        </p:blipFill>
        <p:spPr>
          <a:xfrm>
            <a:off x="4201424" y="1757214"/>
            <a:ext cx="5690977" cy="3343572"/>
          </a:xfrm>
          <a:prstGeom prst="rect">
            <a:avLst/>
          </a:prstGeom>
        </p:spPr>
      </p:pic>
    </p:spTree>
    <p:extLst>
      <p:ext uri="{BB962C8B-B14F-4D97-AF65-F5344CB8AC3E}">
        <p14:creationId xmlns:p14="http://schemas.microsoft.com/office/powerpoint/2010/main" val="3123163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buNone/>
            </a:pPr>
            <a:r>
              <a:rPr lang="ru-RU" sz="1400" b="1" i="1" dirty="0">
                <a:solidFill>
                  <a:schemeClr val="tx1"/>
                </a:solidFill>
                <a:effectLst/>
                <a:ea typeface="Calibri" panose="020F0502020204030204" pitchFamily="34" charset="0"/>
              </a:rPr>
              <a:t>2</a:t>
            </a:r>
            <a:r>
              <a:rPr lang="en-US" sz="1400" b="1" i="1" dirty="0">
                <a:solidFill>
                  <a:schemeClr val="tx1"/>
                </a:solidFill>
                <a:effectLst/>
                <a:ea typeface="Calibri" panose="020F0502020204030204" pitchFamily="34" charset="0"/>
              </a:rPr>
              <a:t>. </a:t>
            </a:r>
            <a:r>
              <a:rPr lang="ru-RU" sz="1400" b="1" i="1" dirty="0">
                <a:solidFill>
                  <a:schemeClr val="tx1"/>
                </a:solidFill>
                <a:effectLst/>
                <a:ea typeface="Calibri" panose="020F0502020204030204" pitchFamily="34" charset="0"/>
              </a:rPr>
              <a:t>Линейчатые диаграммы и гистограммы</a:t>
            </a:r>
            <a:r>
              <a:rPr lang="en-US" sz="1400" b="1" i="1" dirty="0">
                <a:solidFill>
                  <a:schemeClr val="tx1"/>
                </a:solidFill>
                <a:effectLst/>
                <a:ea typeface="Calibri" panose="020F0502020204030204" pitchFamily="34" charset="0"/>
              </a:rPr>
              <a:t>.</a:t>
            </a:r>
            <a:endParaRPr lang="ru-RU" sz="1400" b="1" dirty="0">
              <a:solidFill>
                <a:schemeClr val="tx1"/>
              </a:solidFill>
            </a:endParaRPr>
          </a:p>
        </p:txBody>
      </p:sp>
      <p:pic>
        <p:nvPicPr>
          <p:cNvPr id="2" name="Рисунок 1">
            <a:extLst>
              <a:ext uri="{FF2B5EF4-FFF2-40B4-BE49-F238E27FC236}">
                <a16:creationId xmlns:a16="http://schemas.microsoft.com/office/drawing/2014/main" id="{64C16F22-C18B-F47F-27FE-5313B7822F6F}"/>
              </a:ext>
            </a:extLst>
          </p:cNvPr>
          <p:cNvPicPr>
            <a:picLocks noChangeAspect="1"/>
          </p:cNvPicPr>
          <p:nvPr/>
        </p:nvPicPr>
        <p:blipFill>
          <a:blip r:embed="rId2"/>
          <a:stretch>
            <a:fillRect/>
          </a:stretch>
        </p:blipFill>
        <p:spPr>
          <a:xfrm>
            <a:off x="2734562" y="2032633"/>
            <a:ext cx="3361438" cy="2573655"/>
          </a:xfrm>
          <a:prstGeom prst="rect">
            <a:avLst/>
          </a:prstGeom>
        </p:spPr>
      </p:pic>
      <p:pic>
        <p:nvPicPr>
          <p:cNvPr id="3" name="Рисунок 2">
            <a:extLst>
              <a:ext uri="{FF2B5EF4-FFF2-40B4-BE49-F238E27FC236}">
                <a16:creationId xmlns:a16="http://schemas.microsoft.com/office/drawing/2014/main" id="{BCB98AD2-DA99-38FB-71C8-7725D334E7CA}"/>
              </a:ext>
            </a:extLst>
          </p:cNvPr>
          <p:cNvPicPr>
            <a:picLocks noChangeAspect="1"/>
          </p:cNvPicPr>
          <p:nvPr/>
        </p:nvPicPr>
        <p:blipFill>
          <a:blip r:embed="rId3"/>
          <a:stretch>
            <a:fillRect/>
          </a:stretch>
        </p:blipFill>
        <p:spPr>
          <a:xfrm>
            <a:off x="7292975" y="2032633"/>
            <a:ext cx="3837446" cy="2573656"/>
          </a:xfrm>
          <a:prstGeom prst="rect">
            <a:avLst/>
          </a:prstGeom>
        </p:spPr>
      </p:pic>
    </p:spTree>
    <p:extLst>
      <p:ext uri="{BB962C8B-B14F-4D97-AF65-F5344CB8AC3E}">
        <p14:creationId xmlns:p14="http://schemas.microsoft.com/office/powerpoint/2010/main" val="2529594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buNone/>
            </a:pPr>
            <a:r>
              <a:rPr lang="ru-RU" sz="1400" b="1" i="1" dirty="0">
                <a:solidFill>
                  <a:schemeClr val="tx1"/>
                </a:solidFill>
                <a:ea typeface="Calibri" panose="020F0502020204030204" pitchFamily="34" charset="0"/>
              </a:rPr>
              <a:t>3</a:t>
            </a:r>
            <a:r>
              <a:rPr lang="en-US" sz="1400" b="1" i="1" dirty="0">
                <a:solidFill>
                  <a:schemeClr val="tx1"/>
                </a:solidFill>
                <a:effectLst/>
                <a:ea typeface="Calibri" panose="020F0502020204030204" pitchFamily="34" charset="0"/>
              </a:rPr>
              <a:t>. </a:t>
            </a:r>
            <a:r>
              <a:rPr lang="ru-RU" sz="1400" b="1" i="1" dirty="0">
                <a:solidFill>
                  <a:schemeClr val="tx1"/>
                </a:solidFill>
                <a:ea typeface="Calibri" panose="020F0502020204030204" pitchFamily="34" charset="0"/>
              </a:rPr>
              <a:t>Карточки</a:t>
            </a:r>
            <a:r>
              <a:rPr lang="en-US" sz="1400" b="1" i="1" dirty="0">
                <a:solidFill>
                  <a:schemeClr val="tx1"/>
                </a:solidFill>
                <a:ea typeface="Calibri" panose="020F0502020204030204" pitchFamily="34" charset="0"/>
              </a:rPr>
              <a:t>.</a:t>
            </a:r>
            <a:endParaRPr lang="ru-RU" sz="1400" b="1" dirty="0">
              <a:solidFill>
                <a:schemeClr val="tx1"/>
              </a:solidFill>
            </a:endParaRPr>
          </a:p>
        </p:txBody>
      </p:sp>
      <p:pic>
        <p:nvPicPr>
          <p:cNvPr id="4" name="Рисунок 3">
            <a:extLst>
              <a:ext uri="{FF2B5EF4-FFF2-40B4-BE49-F238E27FC236}">
                <a16:creationId xmlns:a16="http://schemas.microsoft.com/office/drawing/2014/main" id="{63C7F4C3-3883-8F51-EFC5-FD8FA810D1E5}"/>
              </a:ext>
            </a:extLst>
          </p:cNvPr>
          <p:cNvPicPr>
            <a:picLocks noChangeAspect="1"/>
          </p:cNvPicPr>
          <p:nvPr/>
        </p:nvPicPr>
        <p:blipFill>
          <a:blip r:embed="rId2"/>
          <a:stretch>
            <a:fillRect/>
          </a:stretch>
        </p:blipFill>
        <p:spPr>
          <a:xfrm>
            <a:off x="2905124" y="1895475"/>
            <a:ext cx="2984263" cy="2346642"/>
          </a:xfrm>
          <a:prstGeom prst="rect">
            <a:avLst/>
          </a:prstGeom>
        </p:spPr>
      </p:pic>
      <p:pic>
        <p:nvPicPr>
          <p:cNvPr id="6" name="Рисунок 5">
            <a:extLst>
              <a:ext uri="{FF2B5EF4-FFF2-40B4-BE49-F238E27FC236}">
                <a16:creationId xmlns:a16="http://schemas.microsoft.com/office/drawing/2014/main" id="{9E03C75B-726B-E202-A6CC-4B468E58DFD5}"/>
              </a:ext>
            </a:extLst>
          </p:cNvPr>
          <p:cNvPicPr>
            <a:picLocks noChangeAspect="1"/>
          </p:cNvPicPr>
          <p:nvPr/>
        </p:nvPicPr>
        <p:blipFill>
          <a:blip r:embed="rId3"/>
          <a:stretch>
            <a:fillRect/>
          </a:stretch>
        </p:blipFill>
        <p:spPr>
          <a:xfrm>
            <a:off x="7219949" y="1895475"/>
            <a:ext cx="3282069" cy="2346642"/>
          </a:xfrm>
          <a:prstGeom prst="rect">
            <a:avLst/>
          </a:prstGeom>
        </p:spPr>
      </p:pic>
    </p:spTree>
    <p:extLst>
      <p:ext uri="{BB962C8B-B14F-4D97-AF65-F5344CB8AC3E}">
        <p14:creationId xmlns:p14="http://schemas.microsoft.com/office/powerpoint/2010/main" val="2422897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b="1"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buNone/>
            </a:pPr>
            <a:r>
              <a:rPr lang="ru-RU" sz="1400" b="1"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ru-RU" sz="1400" b="1" i="1" dirty="0">
                <a:solidFill>
                  <a:schemeClr val="tx1"/>
                </a:solidFill>
                <a:effectLst/>
                <a:ea typeface="Calibri" panose="020F0502020204030204" pitchFamily="34" charset="0"/>
              </a:rPr>
              <a:t>4</a:t>
            </a:r>
            <a:r>
              <a:rPr lang="en-US" sz="1400" b="1" i="1" dirty="0">
                <a:solidFill>
                  <a:schemeClr val="tx1"/>
                </a:solidFill>
                <a:effectLst/>
                <a:ea typeface="Calibri" panose="020F0502020204030204" pitchFamily="34" charset="0"/>
              </a:rPr>
              <a:t>.</a:t>
            </a:r>
            <a:r>
              <a:rPr lang="ru-RU" sz="1400" b="1" i="1" dirty="0">
                <a:solidFill>
                  <a:schemeClr val="tx1"/>
                </a:solidFill>
                <a:effectLst/>
                <a:ea typeface="Calibri" panose="020F0502020204030204" pitchFamily="34" charset="0"/>
              </a:rPr>
              <a:t> Комбинированные диаграммы</a:t>
            </a:r>
            <a:r>
              <a:rPr lang="en-US" sz="1400" b="1" i="1" dirty="0">
                <a:solidFill>
                  <a:schemeClr val="tx1"/>
                </a:solidFill>
                <a:effectLst/>
                <a:ea typeface="Calibri" panose="020F0502020204030204" pitchFamily="34" charset="0"/>
              </a:rPr>
              <a:t>. </a:t>
            </a:r>
            <a:endParaRPr lang="ru-RU" sz="1400" b="1" dirty="0">
              <a:solidFill>
                <a:schemeClr val="tx1"/>
              </a:solidFill>
            </a:endParaRPr>
          </a:p>
        </p:txBody>
      </p:sp>
      <p:pic>
        <p:nvPicPr>
          <p:cNvPr id="2" name="Рисунок 1">
            <a:extLst>
              <a:ext uri="{FF2B5EF4-FFF2-40B4-BE49-F238E27FC236}">
                <a16:creationId xmlns:a16="http://schemas.microsoft.com/office/drawing/2014/main" id="{2AD008A6-A289-B840-9C4E-0772CDBC3802}"/>
              </a:ext>
            </a:extLst>
          </p:cNvPr>
          <p:cNvPicPr>
            <a:picLocks noChangeAspect="1"/>
          </p:cNvPicPr>
          <p:nvPr/>
        </p:nvPicPr>
        <p:blipFill>
          <a:blip r:embed="rId2"/>
          <a:stretch>
            <a:fillRect/>
          </a:stretch>
        </p:blipFill>
        <p:spPr>
          <a:xfrm>
            <a:off x="3955370" y="809625"/>
            <a:ext cx="6183086" cy="4328159"/>
          </a:xfrm>
          <a:prstGeom prst="rect">
            <a:avLst/>
          </a:prstGeom>
        </p:spPr>
      </p:pic>
    </p:spTree>
    <p:extLst>
      <p:ext uri="{BB962C8B-B14F-4D97-AF65-F5344CB8AC3E}">
        <p14:creationId xmlns:p14="http://schemas.microsoft.com/office/powerpoint/2010/main" val="313418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b="1" i="1" dirty="0">
                <a:solidFill>
                  <a:schemeClr val="tx1"/>
                </a:solidFill>
                <a:effectLst/>
                <a:ea typeface="Calibri" panose="020F0502020204030204" pitchFamily="34" charset="0"/>
                <a:cs typeface="Times New Roman" panose="02020603050405020304" pitchFamily="18" charset="0"/>
              </a:rPr>
              <a:t>                                                            </a:t>
            </a:r>
            <a:r>
              <a:rPr lang="ru-RU" sz="1400" b="1" i="1" dirty="0">
                <a:solidFill>
                  <a:schemeClr val="tx1"/>
                </a:solidFill>
                <a:ea typeface="Calibri" panose="020F0502020204030204" pitchFamily="34" charset="0"/>
                <a:cs typeface="Times New Roman" panose="02020603050405020304" pitchFamily="18" charset="0"/>
              </a:rPr>
              <a:t>5</a:t>
            </a:r>
            <a:r>
              <a:rPr lang="en-US" sz="1400" b="1" i="1" dirty="0">
                <a:solidFill>
                  <a:schemeClr val="tx1"/>
                </a:solidFill>
                <a:effectLst/>
                <a:ea typeface="Calibri" panose="020F0502020204030204" pitchFamily="34" charset="0"/>
              </a:rPr>
              <a:t>.</a:t>
            </a:r>
            <a:r>
              <a:rPr lang="ru-RU" sz="1400" b="1" i="1" dirty="0">
                <a:solidFill>
                  <a:schemeClr val="tx1"/>
                </a:solidFill>
                <a:ea typeface="Calibri" panose="020F0502020204030204" pitchFamily="34" charset="0"/>
              </a:rPr>
              <a:t> Дерево декомпозиции</a:t>
            </a:r>
            <a:r>
              <a:rPr lang="en-US" sz="1400" b="1" i="1" dirty="0">
                <a:solidFill>
                  <a:schemeClr val="tx1"/>
                </a:solidFill>
                <a:effectLst/>
                <a:ea typeface="Calibri" panose="020F0502020204030204" pitchFamily="34" charset="0"/>
              </a:rPr>
              <a:t>. </a:t>
            </a:r>
            <a:endParaRPr lang="ru-RU" sz="1400" b="1" dirty="0">
              <a:solidFill>
                <a:schemeClr val="tx1"/>
              </a:solidFill>
            </a:endParaRPr>
          </a:p>
        </p:txBody>
      </p:sp>
      <p:pic>
        <p:nvPicPr>
          <p:cNvPr id="3" name="Рисунок 2">
            <a:extLst>
              <a:ext uri="{FF2B5EF4-FFF2-40B4-BE49-F238E27FC236}">
                <a16:creationId xmlns:a16="http://schemas.microsoft.com/office/drawing/2014/main" id="{B2C967CB-D0CF-B5A8-AC38-E05F858910F3}"/>
              </a:ext>
            </a:extLst>
          </p:cNvPr>
          <p:cNvPicPr>
            <a:picLocks noChangeAspect="1"/>
          </p:cNvPicPr>
          <p:nvPr/>
        </p:nvPicPr>
        <p:blipFill>
          <a:blip r:embed="rId2"/>
          <a:stretch>
            <a:fillRect/>
          </a:stretch>
        </p:blipFill>
        <p:spPr>
          <a:xfrm>
            <a:off x="3125787" y="923926"/>
            <a:ext cx="7472609" cy="4157662"/>
          </a:xfrm>
          <a:prstGeom prst="rect">
            <a:avLst/>
          </a:prstGeom>
        </p:spPr>
      </p:pic>
    </p:spTree>
    <p:extLst>
      <p:ext uri="{BB962C8B-B14F-4D97-AF65-F5344CB8AC3E}">
        <p14:creationId xmlns:p14="http://schemas.microsoft.com/office/powerpoint/2010/main" val="2067074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i="1" dirty="0">
                <a:solidFill>
                  <a:srgbClr val="171717"/>
                </a:solidFill>
                <a:effectLst/>
                <a:ea typeface="Calibri" panose="020F0502020204030204" pitchFamily="34" charset="0"/>
                <a:cs typeface="Times New Roman" panose="02020603050405020304" pitchFamily="18" charset="0"/>
              </a:rPr>
              <a:t>                                                           </a:t>
            </a:r>
          </a:p>
          <a:p>
            <a:pPr marL="0" indent="0">
              <a:buNone/>
            </a:pPr>
            <a:r>
              <a:rPr lang="ru-RU" sz="1400" b="1" i="1" dirty="0">
                <a:solidFill>
                  <a:srgbClr val="171717"/>
                </a:solidFill>
                <a:effectLst/>
                <a:ea typeface="Calibri" panose="020F0502020204030204" pitchFamily="34" charset="0"/>
                <a:cs typeface="Times New Roman" panose="02020603050405020304" pitchFamily="18" charset="0"/>
              </a:rPr>
              <a:t>                                                            6</a:t>
            </a:r>
            <a:r>
              <a:rPr lang="en-US" sz="1400" b="1" i="1" dirty="0">
                <a:solidFill>
                  <a:srgbClr val="171717"/>
                </a:solidFill>
                <a:effectLst/>
                <a:ea typeface="Calibri" panose="020F0502020204030204" pitchFamily="34" charset="0"/>
              </a:rPr>
              <a:t>.</a:t>
            </a:r>
            <a:r>
              <a:rPr lang="ru-RU" sz="1400" b="1" i="1" dirty="0">
                <a:solidFill>
                  <a:srgbClr val="171717"/>
                </a:solidFill>
                <a:ea typeface="Calibri" panose="020F0502020204030204" pitchFamily="34" charset="0"/>
              </a:rPr>
              <a:t> Кольцевые диаграммы</a:t>
            </a:r>
            <a:r>
              <a:rPr lang="en-US" sz="1400" b="1" i="1" dirty="0">
                <a:solidFill>
                  <a:srgbClr val="171717"/>
                </a:solidFill>
                <a:effectLst/>
                <a:ea typeface="Calibri" panose="020F0502020204030204" pitchFamily="34" charset="0"/>
              </a:rPr>
              <a:t>. </a:t>
            </a:r>
            <a:endParaRPr lang="ru-RU" sz="1400" b="1" dirty="0"/>
          </a:p>
        </p:txBody>
      </p:sp>
      <p:pic>
        <p:nvPicPr>
          <p:cNvPr id="2" name="Рисунок 1">
            <a:extLst>
              <a:ext uri="{FF2B5EF4-FFF2-40B4-BE49-F238E27FC236}">
                <a16:creationId xmlns:a16="http://schemas.microsoft.com/office/drawing/2014/main" id="{D886DDD6-804C-7053-61AC-02CFF6F24AD3}"/>
              </a:ext>
            </a:extLst>
          </p:cNvPr>
          <p:cNvPicPr>
            <a:picLocks noChangeAspect="1"/>
          </p:cNvPicPr>
          <p:nvPr/>
        </p:nvPicPr>
        <p:blipFill>
          <a:blip r:embed="rId2"/>
          <a:stretch>
            <a:fillRect/>
          </a:stretch>
        </p:blipFill>
        <p:spPr>
          <a:xfrm>
            <a:off x="3686175" y="762397"/>
            <a:ext cx="6191250" cy="4611191"/>
          </a:xfrm>
          <a:prstGeom prst="rect">
            <a:avLst/>
          </a:prstGeom>
        </p:spPr>
      </p:pic>
    </p:spTree>
    <p:extLst>
      <p:ext uri="{BB962C8B-B14F-4D97-AF65-F5344CB8AC3E}">
        <p14:creationId xmlns:p14="http://schemas.microsoft.com/office/powerpoint/2010/main" val="862515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i="1" dirty="0">
                <a:solidFill>
                  <a:srgbClr val="171717"/>
                </a:solidFill>
                <a:effectLst/>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r>
              <a:rPr lang="ru-RU" sz="1400" b="1" i="1" dirty="0">
                <a:solidFill>
                  <a:srgbClr val="171717"/>
                </a:solidFill>
                <a:effectLst/>
                <a:ea typeface="Calibri" panose="020F0502020204030204" pitchFamily="34" charset="0"/>
                <a:cs typeface="Times New Roman" panose="02020603050405020304" pitchFamily="18" charset="0"/>
              </a:rPr>
              <a:t>7</a:t>
            </a:r>
            <a:r>
              <a:rPr lang="en-US" sz="1400" b="1" i="1" dirty="0">
                <a:solidFill>
                  <a:srgbClr val="171717"/>
                </a:solidFill>
                <a:effectLst/>
                <a:ea typeface="Calibri" panose="020F0502020204030204" pitchFamily="34" charset="0"/>
              </a:rPr>
              <a:t>.</a:t>
            </a:r>
            <a:r>
              <a:rPr lang="ru-RU" sz="1400" b="1" i="1" dirty="0">
                <a:solidFill>
                  <a:srgbClr val="171717"/>
                </a:solidFill>
                <a:effectLst/>
                <a:ea typeface="Calibri" panose="020F0502020204030204" pitchFamily="34" charset="0"/>
              </a:rPr>
              <a:t> Воронкообразные диаграммы</a:t>
            </a:r>
            <a:r>
              <a:rPr lang="en-US" sz="1400" b="1" i="1" dirty="0">
                <a:solidFill>
                  <a:srgbClr val="171717"/>
                </a:solidFill>
                <a:effectLst/>
                <a:ea typeface="Calibri" panose="020F0502020204030204" pitchFamily="34" charset="0"/>
              </a:rPr>
              <a:t>. </a:t>
            </a:r>
            <a:endParaRPr lang="ru-RU" sz="1400" b="1" dirty="0"/>
          </a:p>
        </p:txBody>
      </p:sp>
      <p:pic>
        <p:nvPicPr>
          <p:cNvPr id="3" name="Рисунок 2">
            <a:extLst>
              <a:ext uri="{FF2B5EF4-FFF2-40B4-BE49-F238E27FC236}">
                <a16:creationId xmlns:a16="http://schemas.microsoft.com/office/drawing/2014/main" id="{F754323B-EAC8-C385-8BBA-3F53CA8A741C}"/>
              </a:ext>
            </a:extLst>
          </p:cNvPr>
          <p:cNvPicPr>
            <a:picLocks noChangeAspect="1"/>
          </p:cNvPicPr>
          <p:nvPr/>
        </p:nvPicPr>
        <p:blipFill>
          <a:blip r:embed="rId2"/>
          <a:stretch>
            <a:fillRect/>
          </a:stretch>
        </p:blipFill>
        <p:spPr>
          <a:xfrm>
            <a:off x="3194857" y="914400"/>
            <a:ext cx="7539228" cy="4210050"/>
          </a:xfrm>
          <a:prstGeom prst="rect">
            <a:avLst/>
          </a:prstGeom>
        </p:spPr>
      </p:pic>
    </p:spTree>
    <p:extLst>
      <p:ext uri="{BB962C8B-B14F-4D97-AF65-F5344CB8AC3E}">
        <p14:creationId xmlns:p14="http://schemas.microsoft.com/office/powerpoint/2010/main" val="4075431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i="1" dirty="0">
                <a:solidFill>
                  <a:srgbClr val="171717"/>
                </a:solidFill>
                <a:effectLst/>
                <a:ea typeface="Calibri" panose="020F0502020204030204" pitchFamily="34" charset="0"/>
                <a:cs typeface="Times New Roman" panose="02020603050405020304" pitchFamily="18" charset="0"/>
              </a:rPr>
              <a:t>                                                            </a:t>
            </a:r>
          </a:p>
          <a:p>
            <a:pPr marL="0" indent="0">
              <a:buNone/>
            </a:pPr>
            <a:endParaRPr lang="ru-RU" sz="1400" i="1" dirty="0">
              <a:solidFill>
                <a:srgbClr val="171717"/>
              </a:solidFill>
              <a:ea typeface="Calibri" panose="020F0502020204030204" pitchFamily="34" charset="0"/>
              <a:cs typeface="Times New Roman" panose="02020603050405020304" pitchFamily="18" charset="0"/>
            </a:endParaRPr>
          </a:p>
          <a:p>
            <a:pPr marL="0" indent="0">
              <a:buNone/>
            </a:pPr>
            <a:r>
              <a:rPr lang="ru-RU" sz="1400" b="1" i="1" dirty="0">
                <a:solidFill>
                  <a:srgbClr val="171717"/>
                </a:solidFill>
                <a:effectLst/>
                <a:ea typeface="Calibri" panose="020F0502020204030204" pitchFamily="34" charset="0"/>
                <a:cs typeface="Times New Roman" panose="02020603050405020304" pitchFamily="18" charset="0"/>
              </a:rPr>
              <a:t>                                                         8</a:t>
            </a:r>
            <a:r>
              <a:rPr lang="en-US" sz="1400" b="1" i="1" dirty="0">
                <a:solidFill>
                  <a:srgbClr val="171717"/>
                </a:solidFill>
                <a:effectLst/>
                <a:ea typeface="Calibri" panose="020F0502020204030204" pitchFamily="34" charset="0"/>
              </a:rPr>
              <a:t>.</a:t>
            </a:r>
            <a:r>
              <a:rPr lang="ru-RU" sz="1400" b="1" i="1" dirty="0">
                <a:solidFill>
                  <a:srgbClr val="171717"/>
                </a:solidFill>
                <a:effectLst/>
                <a:ea typeface="Calibri" panose="020F0502020204030204" pitchFamily="34" charset="0"/>
              </a:rPr>
              <a:t> </a:t>
            </a:r>
            <a:r>
              <a:rPr lang="ru-RU" sz="1400" b="1" i="1" dirty="0">
                <a:solidFill>
                  <a:srgbClr val="171717"/>
                </a:solidFill>
                <a:ea typeface="Calibri" panose="020F0502020204030204" pitchFamily="34" charset="0"/>
              </a:rPr>
              <a:t>Индикаторные</a:t>
            </a:r>
            <a:r>
              <a:rPr lang="ru-RU" sz="1400" b="1" i="1" dirty="0">
                <a:solidFill>
                  <a:srgbClr val="171717"/>
                </a:solidFill>
                <a:effectLst/>
                <a:ea typeface="Calibri" panose="020F0502020204030204" pitchFamily="34" charset="0"/>
              </a:rPr>
              <a:t> диаграммы</a:t>
            </a:r>
            <a:r>
              <a:rPr lang="en-US" sz="1400" b="1" i="1" dirty="0">
                <a:solidFill>
                  <a:srgbClr val="171717"/>
                </a:solidFill>
                <a:effectLst/>
                <a:ea typeface="Calibri" panose="020F0502020204030204" pitchFamily="34" charset="0"/>
              </a:rPr>
              <a:t>. </a:t>
            </a:r>
            <a:endParaRPr lang="ru-RU" sz="1400" b="1" dirty="0"/>
          </a:p>
        </p:txBody>
      </p:sp>
      <p:pic>
        <p:nvPicPr>
          <p:cNvPr id="2" name="Рисунок 1">
            <a:extLst>
              <a:ext uri="{FF2B5EF4-FFF2-40B4-BE49-F238E27FC236}">
                <a16:creationId xmlns:a16="http://schemas.microsoft.com/office/drawing/2014/main" id="{E795BF2E-DDD9-B9DE-20C7-7D274CD5F259}"/>
              </a:ext>
            </a:extLst>
          </p:cNvPr>
          <p:cNvPicPr>
            <a:picLocks noChangeAspect="1"/>
          </p:cNvPicPr>
          <p:nvPr/>
        </p:nvPicPr>
        <p:blipFill>
          <a:blip r:embed="rId2"/>
          <a:stretch>
            <a:fillRect/>
          </a:stretch>
        </p:blipFill>
        <p:spPr>
          <a:xfrm>
            <a:off x="3776519" y="620430"/>
            <a:ext cx="6196156" cy="4961220"/>
          </a:xfrm>
          <a:prstGeom prst="rect">
            <a:avLst/>
          </a:prstGeom>
        </p:spPr>
      </p:pic>
    </p:spTree>
    <p:extLst>
      <p:ext uri="{BB962C8B-B14F-4D97-AF65-F5344CB8AC3E}">
        <p14:creationId xmlns:p14="http://schemas.microsoft.com/office/powerpoint/2010/main" val="2771707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3987588-9F7B-A265-6DC5-E0B756308DC3}"/>
              </a:ext>
            </a:extLst>
          </p:cNvPr>
          <p:cNvSpPr>
            <a:spLocks noGrp="1"/>
          </p:cNvSpPr>
          <p:nvPr>
            <p:ph idx="1"/>
          </p:nvPr>
        </p:nvSpPr>
        <p:spPr>
          <a:xfrm>
            <a:off x="2592925" y="685800"/>
            <a:ext cx="8915400" cy="6048375"/>
          </a:xfrm>
        </p:spPr>
        <p:txBody>
          <a:bodyPr>
            <a:normAutofit fontScale="32500" lnSpcReduction="20000"/>
          </a:bodyPr>
          <a:lstStyle/>
          <a:p>
            <a:pPr marL="0" indent="0">
              <a:buNone/>
            </a:pPr>
            <a:r>
              <a:rPr lang="en-US" sz="4300" b="1" dirty="0">
                <a:solidFill>
                  <a:schemeClr val="tx1"/>
                </a:solidFill>
              </a:rPr>
              <a:t>Power BI </a:t>
            </a:r>
            <a:r>
              <a:rPr lang="ru-RU" sz="4300" b="1" dirty="0">
                <a:solidFill>
                  <a:schemeClr val="tx1"/>
                </a:solidFill>
              </a:rPr>
              <a:t>включает в себя</a:t>
            </a:r>
            <a:r>
              <a:rPr lang="en-US" sz="4300" b="1" dirty="0">
                <a:solidFill>
                  <a:schemeClr val="tx1"/>
                </a:solidFill>
              </a:rPr>
              <a:t>:</a:t>
            </a:r>
            <a:endParaRPr lang="ru-RU" sz="4300" b="1" dirty="0">
              <a:solidFill>
                <a:schemeClr val="tx1"/>
              </a:solidFill>
            </a:endParaRPr>
          </a:p>
          <a:p>
            <a:pPr indent="449580" algn="just">
              <a:lnSpc>
                <a:spcPct val="150000"/>
              </a:lnSpc>
            </a:pPr>
            <a:r>
              <a:rPr lang="ru-RU" sz="4300" dirty="0">
                <a:solidFill>
                  <a:schemeClr val="tx1"/>
                </a:solidFill>
                <a:effectLst/>
                <a:ea typeface="Times New Roman" panose="02020603050405020304" pitchFamily="18" charset="0"/>
                <a:cs typeface="Times New Roman" panose="02020603050405020304" pitchFamily="18" charset="0"/>
              </a:rPr>
              <a:t>1)	приложение Power BI Desktop для создания моделей данных и разработки отчетов — панелей управления (т.н. «</a:t>
            </a:r>
            <a:r>
              <a:rPr lang="ru-RU" sz="4300" dirty="0" err="1">
                <a:solidFill>
                  <a:schemeClr val="tx1"/>
                </a:solidFill>
                <a:effectLst/>
                <a:ea typeface="Times New Roman" panose="02020603050405020304" pitchFamily="18" charset="0"/>
                <a:cs typeface="Times New Roman" panose="02020603050405020304" pitchFamily="18" charset="0"/>
              </a:rPr>
              <a:t>дашбордов</a:t>
            </a:r>
            <a:r>
              <a:rPr lang="ru-RU" sz="4300" dirty="0">
                <a:solidFill>
                  <a:schemeClr val="tx1"/>
                </a:solidFill>
                <a:effectLst/>
                <a:ea typeface="Times New Roman" panose="02020603050405020304" pitchFamily="18" charset="0"/>
                <a:cs typeface="Times New Roman" panose="02020603050405020304" pitchFamily="18" charset="0"/>
              </a:rPr>
              <a:t>»);</a:t>
            </a:r>
            <a:endParaRPr lang="ru-RU" sz="4300" dirty="0">
              <a:solidFill>
                <a:schemeClr val="tx1"/>
              </a:solidFill>
              <a:effectLst/>
              <a:ea typeface="Calibri" panose="020F0502020204030204" pitchFamily="34" charset="0"/>
              <a:cs typeface="Times New Roman" panose="02020603050405020304" pitchFamily="18" charset="0"/>
            </a:endParaRPr>
          </a:p>
          <a:p>
            <a:pPr indent="449580" algn="just">
              <a:lnSpc>
                <a:spcPct val="150000"/>
              </a:lnSpc>
            </a:pPr>
            <a:r>
              <a:rPr lang="ru-RU" sz="4300" dirty="0">
                <a:solidFill>
                  <a:schemeClr val="tx1"/>
                </a:solidFill>
                <a:effectLst/>
                <a:ea typeface="Times New Roman" panose="02020603050405020304" pitchFamily="18" charset="0"/>
                <a:cs typeface="Times New Roman" panose="02020603050405020304" pitchFamily="18" charset="0"/>
              </a:rPr>
              <a:t>2)	онлайн-сервис Power BI (</a:t>
            </a:r>
            <a:r>
              <a:rPr lang="ru-RU" sz="4300" dirty="0" err="1">
                <a:solidFill>
                  <a:schemeClr val="tx1"/>
                </a:solidFill>
                <a:effectLst/>
                <a:ea typeface="Times New Roman" panose="02020603050405020304" pitchFamily="18" charset="0"/>
                <a:cs typeface="Times New Roman" panose="02020603050405020304" pitchFamily="18" charset="0"/>
              </a:rPr>
              <a:t>SaaS</a:t>
            </a:r>
            <a:r>
              <a:rPr lang="ru-RU" sz="4300" dirty="0">
                <a:solidFill>
                  <a:schemeClr val="tx1"/>
                </a:solidFill>
                <a:effectLst/>
                <a:ea typeface="Times New Roman" panose="02020603050405020304" pitchFamily="18" charset="0"/>
                <a:cs typeface="Times New Roman" panose="02020603050405020304" pitchFamily="18" charset="0"/>
              </a:rPr>
              <a:t> - Software </a:t>
            </a:r>
            <a:r>
              <a:rPr lang="en-US" sz="4300" dirty="0">
                <a:solidFill>
                  <a:schemeClr val="tx1"/>
                </a:solidFill>
                <a:effectLst/>
                <a:ea typeface="Times New Roman" panose="02020603050405020304" pitchFamily="18" charset="0"/>
                <a:cs typeface="Times New Roman" panose="02020603050405020304" pitchFamily="18" charset="0"/>
              </a:rPr>
              <a:t>a</a:t>
            </a:r>
            <a:r>
              <a:rPr lang="ru-RU" sz="4300" dirty="0">
                <a:solidFill>
                  <a:schemeClr val="tx1"/>
                </a:solidFill>
                <a:effectLst/>
                <a:ea typeface="Times New Roman" panose="02020603050405020304" pitchFamily="18" charset="0"/>
                <a:cs typeface="Times New Roman" panose="02020603050405020304" pitchFamily="18" charset="0"/>
              </a:rPr>
              <a:t>s </a:t>
            </a:r>
            <a:r>
              <a:rPr lang="en-US" sz="4300" dirty="0">
                <a:solidFill>
                  <a:schemeClr val="tx1"/>
                </a:solidFill>
                <a:effectLst/>
                <a:ea typeface="Times New Roman" panose="02020603050405020304" pitchFamily="18" charset="0"/>
                <a:cs typeface="Times New Roman" panose="02020603050405020304" pitchFamily="18" charset="0"/>
              </a:rPr>
              <a:t>a</a:t>
            </a:r>
            <a:r>
              <a:rPr lang="ru-RU" sz="4300" dirty="0">
                <a:solidFill>
                  <a:schemeClr val="tx1"/>
                </a:solidFill>
                <a:effectLst/>
                <a:ea typeface="Times New Roman" panose="02020603050405020304" pitchFamily="18" charset="0"/>
                <a:cs typeface="Times New Roman" panose="02020603050405020304" pitchFamily="18" charset="0"/>
              </a:rPr>
              <a:t> Service) для публикации отчетов;</a:t>
            </a:r>
            <a:endParaRPr lang="ru-RU" sz="4300" dirty="0">
              <a:solidFill>
                <a:schemeClr val="tx1"/>
              </a:solidFill>
              <a:effectLst/>
              <a:ea typeface="Calibri" panose="020F0502020204030204" pitchFamily="34" charset="0"/>
              <a:cs typeface="Times New Roman" panose="02020603050405020304" pitchFamily="18" charset="0"/>
            </a:endParaRPr>
          </a:p>
          <a:p>
            <a:pPr indent="449580" algn="just">
              <a:lnSpc>
                <a:spcPct val="150000"/>
              </a:lnSpc>
            </a:pPr>
            <a:r>
              <a:rPr lang="ru-RU" sz="4300" dirty="0">
                <a:solidFill>
                  <a:schemeClr val="tx1"/>
                </a:solidFill>
                <a:effectLst/>
                <a:ea typeface="Times New Roman" panose="02020603050405020304" pitchFamily="18" charset="0"/>
                <a:cs typeface="Times New Roman" panose="02020603050405020304" pitchFamily="18" charset="0"/>
              </a:rPr>
              <a:t>3)	мобильные приложения Power BI Mobile для просмотра отчетов на мобильных устройствах и планшетах под управлением различных мобильных операционных систем: Windows </a:t>
            </a:r>
            <a:r>
              <a:rPr lang="en-US" sz="4300" dirty="0">
                <a:solidFill>
                  <a:schemeClr val="tx1"/>
                </a:solidFill>
                <a:effectLst/>
                <a:ea typeface="Times New Roman" panose="02020603050405020304" pitchFamily="18" charset="0"/>
                <a:cs typeface="Times New Roman" panose="02020603050405020304" pitchFamily="18" charset="0"/>
              </a:rPr>
              <a:t>Mobile</a:t>
            </a:r>
            <a:r>
              <a:rPr lang="ru-RU" sz="4300" dirty="0">
                <a:solidFill>
                  <a:schemeClr val="tx1"/>
                </a:solidFill>
                <a:effectLst/>
                <a:ea typeface="Times New Roman" panose="02020603050405020304" pitchFamily="18" charset="0"/>
                <a:cs typeface="Times New Roman" panose="02020603050405020304" pitchFamily="18" charset="0"/>
              </a:rPr>
              <a:t>, </a:t>
            </a:r>
            <a:r>
              <a:rPr lang="ru-RU" sz="4300" dirty="0" err="1">
                <a:solidFill>
                  <a:schemeClr val="tx1"/>
                </a:solidFill>
                <a:effectLst/>
                <a:ea typeface="Times New Roman" panose="02020603050405020304" pitchFamily="18" charset="0"/>
                <a:cs typeface="Times New Roman" panose="02020603050405020304" pitchFamily="18" charset="0"/>
              </a:rPr>
              <a:t>iOS</a:t>
            </a:r>
            <a:r>
              <a:rPr lang="ru-RU" sz="4300" dirty="0">
                <a:solidFill>
                  <a:schemeClr val="tx1"/>
                </a:solidFill>
                <a:effectLst/>
                <a:ea typeface="Times New Roman" panose="02020603050405020304" pitchFamily="18" charset="0"/>
                <a:cs typeface="Times New Roman" panose="02020603050405020304" pitchFamily="18" charset="0"/>
              </a:rPr>
              <a:t> и </a:t>
            </a:r>
            <a:r>
              <a:rPr lang="ru-RU" sz="4300" dirty="0" err="1">
                <a:solidFill>
                  <a:schemeClr val="tx1"/>
                </a:solidFill>
                <a:effectLst/>
                <a:ea typeface="Times New Roman" panose="02020603050405020304" pitchFamily="18" charset="0"/>
                <a:cs typeface="Times New Roman" panose="02020603050405020304" pitchFamily="18" charset="0"/>
              </a:rPr>
              <a:t>Android</a:t>
            </a:r>
            <a:r>
              <a:rPr lang="ru-RU" sz="4300" dirty="0">
                <a:solidFill>
                  <a:schemeClr val="tx1"/>
                </a:solidFill>
                <a:effectLst/>
                <a:ea typeface="Times New Roman" panose="02020603050405020304" pitchFamily="18" charset="0"/>
                <a:cs typeface="Times New Roman" panose="02020603050405020304" pitchFamily="18" charset="0"/>
              </a:rPr>
              <a:t>.</a:t>
            </a:r>
            <a:endParaRPr lang="ru-RU" sz="4300" dirty="0">
              <a:solidFill>
                <a:schemeClr val="tx1"/>
              </a:solidFill>
              <a:ea typeface="Times New Roman" panose="02020603050405020304" pitchFamily="18" charset="0"/>
              <a:cs typeface="Times New Roman" panose="02020603050405020304" pitchFamily="18" charset="0"/>
            </a:endParaRPr>
          </a:p>
          <a:p>
            <a:pPr indent="0" algn="just">
              <a:lnSpc>
                <a:spcPct val="150000"/>
              </a:lnSpc>
              <a:buNone/>
            </a:pPr>
            <a:r>
              <a:rPr lang="ru-RU" sz="4300" dirty="0">
                <a:solidFill>
                  <a:schemeClr val="tx1"/>
                </a:solidFill>
                <a:effectLst/>
                <a:ea typeface="Times New Roman" panose="02020603050405020304" pitchFamily="18" charset="0"/>
                <a:cs typeface="Times New Roman" panose="02020603050405020304" pitchFamily="18" charset="0"/>
              </a:rPr>
              <a:t>Из основных преимуществ </a:t>
            </a:r>
            <a:r>
              <a:rPr lang="en-US" sz="4300" dirty="0">
                <a:solidFill>
                  <a:schemeClr val="tx1"/>
                </a:solidFill>
                <a:effectLst/>
                <a:ea typeface="Times New Roman" panose="02020603050405020304" pitchFamily="18" charset="0"/>
                <a:cs typeface="Times New Roman" panose="02020603050405020304" pitchFamily="18" charset="0"/>
              </a:rPr>
              <a:t>Microsoft Power BI</a:t>
            </a:r>
            <a:r>
              <a:rPr lang="ru-RU" sz="4300" dirty="0">
                <a:solidFill>
                  <a:schemeClr val="tx1"/>
                </a:solidFill>
                <a:effectLst/>
                <a:ea typeface="Times New Roman" panose="02020603050405020304" pitchFamily="18" charset="0"/>
                <a:cs typeface="Times New Roman" panose="02020603050405020304" pitchFamily="18" charset="0"/>
              </a:rPr>
              <a:t> следует выделить:</a:t>
            </a:r>
            <a:endParaRPr lang="ru-RU" sz="4300" dirty="0">
              <a:solidFill>
                <a:schemeClr val="tx1"/>
              </a:solidFill>
              <a:effectLst/>
              <a:ea typeface="Calibri" panose="020F0502020204030204" pitchFamily="34" charset="0"/>
              <a:cs typeface="Times New Roman" panose="02020603050405020304" pitchFamily="18" charset="0"/>
            </a:endParaRPr>
          </a:p>
          <a:p>
            <a:pPr indent="449580" algn="just">
              <a:lnSpc>
                <a:spcPct val="150000"/>
              </a:lnSpc>
            </a:pPr>
            <a:r>
              <a:rPr lang="ru-RU" sz="4300" dirty="0">
                <a:solidFill>
                  <a:schemeClr val="tx1"/>
                </a:solidFill>
                <a:effectLst/>
                <a:ea typeface="Times New Roman" panose="02020603050405020304" pitchFamily="18" charset="0"/>
                <a:cs typeface="Times New Roman" panose="02020603050405020304" pitchFamily="18" charset="0"/>
              </a:rPr>
              <a:t>1)	подключение к различным источникам данных напрямую;</a:t>
            </a:r>
            <a:endParaRPr lang="ru-RU" sz="4300" dirty="0">
              <a:solidFill>
                <a:schemeClr val="tx1"/>
              </a:solidFill>
              <a:effectLst/>
              <a:ea typeface="Calibri" panose="020F0502020204030204" pitchFamily="34" charset="0"/>
              <a:cs typeface="Times New Roman" panose="02020603050405020304" pitchFamily="18" charset="0"/>
            </a:endParaRPr>
          </a:p>
          <a:p>
            <a:pPr indent="449580" algn="just">
              <a:lnSpc>
                <a:spcPct val="150000"/>
              </a:lnSpc>
            </a:pPr>
            <a:r>
              <a:rPr lang="ru-RU" sz="4300" dirty="0">
                <a:solidFill>
                  <a:schemeClr val="tx1"/>
                </a:solidFill>
                <a:effectLst/>
                <a:ea typeface="Times New Roman" panose="02020603050405020304" pitchFamily="18" charset="0"/>
                <a:cs typeface="Times New Roman" panose="02020603050405020304" pitchFamily="18" charset="0"/>
              </a:rPr>
              <a:t>2)	все данные объединяются в одном отчете – не требуется просматривать разные отчеты, чтобы увидеть картину по компании в целом;</a:t>
            </a:r>
            <a:endParaRPr lang="ru-RU" sz="4300" dirty="0">
              <a:solidFill>
                <a:schemeClr val="tx1"/>
              </a:solidFill>
              <a:effectLst/>
              <a:ea typeface="Calibri" panose="020F0502020204030204" pitchFamily="34" charset="0"/>
              <a:cs typeface="Times New Roman" panose="02020603050405020304" pitchFamily="18" charset="0"/>
            </a:endParaRPr>
          </a:p>
          <a:p>
            <a:pPr indent="449580" algn="just">
              <a:lnSpc>
                <a:spcPct val="150000"/>
              </a:lnSpc>
            </a:pPr>
            <a:r>
              <a:rPr lang="ru-RU" sz="4300" dirty="0">
                <a:solidFill>
                  <a:schemeClr val="tx1"/>
                </a:solidFill>
                <a:effectLst/>
                <a:ea typeface="Times New Roman" panose="02020603050405020304" pitchFamily="18" charset="0"/>
                <a:cs typeface="Times New Roman" panose="02020603050405020304" pitchFamily="18" charset="0"/>
              </a:rPr>
              <a:t>3)	записанная последовательность обработки и расчетов – расчеты не нужно повторять и выполнять рутинную монотонную работу, они сформируются автоматически;</a:t>
            </a:r>
            <a:endParaRPr lang="ru-RU" sz="4300" dirty="0">
              <a:solidFill>
                <a:schemeClr val="tx1"/>
              </a:solidFill>
              <a:effectLst/>
              <a:ea typeface="Calibri" panose="020F0502020204030204" pitchFamily="34" charset="0"/>
              <a:cs typeface="Times New Roman" panose="02020603050405020304" pitchFamily="18" charset="0"/>
            </a:endParaRPr>
          </a:p>
          <a:p>
            <a:pPr indent="449580" algn="just">
              <a:lnSpc>
                <a:spcPct val="150000"/>
              </a:lnSpc>
            </a:pPr>
            <a:r>
              <a:rPr lang="ru-RU" sz="4300" dirty="0">
                <a:solidFill>
                  <a:schemeClr val="tx1"/>
                </a:solidFill>
                <a:effectLst/>
                <a:ea typeface="Times New Roman" panose="02020603050405020304" pitchFamily="18" charset="0"/>
                <a:cs typeface="Times New Roman" panose="02020603050405020304" pitchFamily="18" charset="0"/>
              </a:rPr>
              <a:t>4)	возможность работы в режиме реального времени.</a:t>
            </a:r>
            <a:endParaRPr lang="ru-RU" sz="4300" dirty="0">
              <a:solidFill>
                <a:schemeClr val="tx1"/>
              </a:solidFill>
              <a:effectLst/>
              <a:ea typeface="Calibri" panose="020F0502020204030204" pitchFamily="34" charset="0"/>
              <a:cs typeface="Times New Roman" panose="02020603050405020304" pitchFamily="18" charset="0"/>
            </a:endParaRPr>
          </a:p>
          <a:p>
            <a:pPr indent="0" algn="just">
              <a:lnSpc>
                <a:spcPct val="150000"/>
              </a:lnSpc>
              <a:buNone/>
            </a:pPr>
            <a:r>
              <a:rPr lang="ru-RU" sz="4300" b="1" dirty="0">
                <a:solidFill>
                  <a:schemeClr val="tx1"/>
                </a:solidFill>
                <a:effectLst/>
                <a:ea typeface="Calibri" panose="020F0502020204030204" pitchFamily="34" charset="0"/>
                <a:cs typeface="Times New Roman" panose="02020603050405020304" pitchFamily="18" charset="0"/>
              </a:rPr>
              <a:t>Визуализация данных</a:t>
            </a:r>
            <a:r>
              <a:rPr lang="ru-RU" sz="4300" dirty="0">
                <a:solidFill>
                  <a:schemeClr val="tx1"/>
                </a:solidFill>
                <a:effectLst/>
                <a:ea typeface="Calibri" panose="020F0502020204030204" pitchFamily="34" charset="0"/>
                <a:cs typeface="Times New Roman" panose="02020603050405020304" pitchFamily="18" charset="0"/>
              </a:rPr>
              <a:t> является конечным результатом работы в </a:t>
            </a:r>
            <a:r>
              <a:rPr lang="en-US" sz="4300" dirty="0">
                <a:solidFill>
                  <a:schemeClr val="tx1"/>
                </a:solidFill>
                <a:effectLst/>
                <a:ea typeface="Calibri" panose="020F0502020204030204" pitchFamily="34" charset="0"/>
                <a:cs typeface="Times New Roman" panose="02020603050405020304" pitchFamily="18" charset="0"/>
              </a:rPr>
              <a:t>Microsoft</a:t>
            </a:r>
            <a:r>
              <a:rPr lang="ru-RU" sz="4300" dirty="0">
                <a:solidFill>
                  <a:schemeClr val="tx1"/>
                </a:solidFill>
                <a:effectLst/>
                <a:ea typeface="Calibri" panose="020F0502020204030204" pitchFamily="34" charset="0"/>
                <a:cs typeface="Times New Roman" panose="02020603050405020304" pitchFamily="18" charset="0"/>
              </a:rPr>
              <a:t> Power BI, который позволит наглядно и интерактивно отследить основные тенденции, зависимости и отклонения анализируемых статистических показателей. </a:t>
            </a:r>
          </a:p>
          <a:p>
            <a:pPr marL="0" indent="0">
              <a:buNone/>
            </a:pPr>
            <a:endParaRPr lang="ru-RU" dirty="0">
              <a:solidFill>
                <a:schemeClr val="tx1"/>
              </a:solidFill>
            </a:endParaRPr>
          </a:p>
        </p:txBody>
      </p:sp>
    </p:spTree>
    <p:extLst>
      <p:ext uri="{BB962C8B-B14F-4D97-AF65-F5344CB8AC3E}">
        <p14:creationId xmlns:p14="http://schemas.microsoft.com/office/powerpoint/2010/main" val="1644980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i="1" dirty="0">
                <a:solidFill>
                  <a:srgbClr val="171717"/>
                </a:solidFill>
                <a:effectLst/>
                <a:ea typeface="Calibri" panose="020F0502020204030204" pitchFamily="34" charset="0"/>
                <a:cs typeface="Times New Roman" panose="02020603050405020304" pitchFamily="18" charset="0"/>
              </a:rPr>
              <a:t>                                                            </a:t>
            </a:r>
          </a:p>
          <a:p>
            <a:pPr marL="0" indent="0">
              <a:buNone/>
            </a:pPr>
            <a:r>
              <a:rPr lang="ru-RU" sz="1400" b="1" i="1" dirty="0">
                <a:solidFill>
                  <a:srgbClr val="171717"/>
                </a:solidFill>
                <a:ea typeface="Calibri" panose="020F0502020204030204" pitchFamily="34" charset="0"/>
                <a:cs typeface="Times New Roman" panose="02020603050405020304" pitchFamily="18" charset="0"/>
              </a:rPr>
              <a:t>                                               9</a:t>
            </a:r>
            <a:r>
              <a:rPr lang="en-US" sz="1400" b="1" i="1" dirty="0">
                <a:solidFill>
                  <a:srgbClr val="171717"/>
                </a:solidFill>
                <a:effectLst/>
                <a:ea typeface="Calibri" panose="020F0502020204030204" pitchFamily="34" charset="0"/>
              </a:rPr>
              <a:t>.</a:t>
            </a:r>
            <a:r>
              <a:rPr lang="ru-RU" sz="1400" b="1" i="1" dirty="0">
                <a:solidFill>
                  <a:srgbClr val="171717"/>
                </a:solidFill>
                <a:ea typeface="Calibri" panose="020F0502020204030204" pitchFamily="34" charset="0"/>
              </a:rPr>
              <a:t> Д</a:t>
            </a:r>
            <a:r>
              <a:rPr lang="ru-RU" sz="1400" b="1" i="1" dirty="0">
                <a:solidFill>
                  <a:srgbClr val="171717"/>
                </a:solidFill>
                <a:effectLst/>
                <a:ea typeface="Calibri" panose="020F0502020204030204" pitchFamily="34" charset="0"/>
              </a:rPr>
              <a:t>иаграммы ключевых факторов влияния</a:t>
            </a:r>
            <a:r>
              <a:rPr lang="en-US" sz="1400" b="1" i="1" dirty="0">
                <a:solidFill>
                  <a:srgbClr val="171717"/>
                </a:solidFill>
                <a:effectLst/>
                <a:ea typeface="Calibri" panose="020F0502020204030204" pitchFamily="34" charset="0"/>
              </a:rPr>
              <a:t>. </a:t>
            </a:r>
            <a:endParaRPr lang="ru-RU" sz="1400" b="1" dirty="0"/>
          </a:p>
        </p:txBody>
      </p:sp>
      <p:pic>
        <p:nvPicPr>
          <p:cNvPr id="3" name="Рисунок 2">
            <a:extLst>
              <a:ext uri="{FF2B5EF4-FFF2-40B4-BE49-F238E27FC236}">
                <a16:creationId xmlns:a16="http://schemas.microsoft.com/office/drawing/2014/main" id="{A06AADC4-C17A-FE67-9A21-CD54823A495A}"/>
              </a:ext>
            </a:extLst>
          </p:cNvPr>
          <p:cNvPicPr>
            <a:picLocks noChangeAspect="1"/>
          </p:cNvPicPr>
          <p:nvPr/>
        </p:nvPicPr>
        <p:blipFill>
          <a:blip r:embed="rId2"/>
          <a:stretch>
            <a:fillRect/>
          </a:stretch>
        </p:blipFill>
        <p:spPr>
          <a:xfrm>
            <a:off x="4144963" y="809625"/>
            <a:ext cx="5553074" cy="4627221"/>
          </a:xfrm>
          <a:prstGeom prst="rect">
            <a:avLst/>
          </a:prstGeom>
        </p:spPr>
      </p:pic>
    </p:spTree>
    <p:extLst>
      <p:ext uri="{BB962C8B-B14F-4D97-AF65-F5344CB8AC3E}">
        <p14:creationId xmlns:p14="http://schemas.microsoft.com/office/powerpoint/2010/main" val="3777776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i="1" dirty="0">
                <a:solidFill>
                  <a:srgbClr val="171717"/>
                </a:solidFill>
                <a:effectLst/>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endParaRPr lang="ru-RU" sz="1400" i="1" dirty="0">
              <a:solidFill>
                <a:srgbClr val="171717"/>
              </a:solidFill>
              <a:ea typeface="Calibri" panose="020F0502020204030204" pitchFamily="34" charset="0"/>
              <a:cs typeface="Times New Roman" panose="02020603050405020304" pitchFamily="18" charset="0"/>
            </a:endParaRPr>
          </a:p>
          <a:p>
            <a:pPr marL="0" indent="0">
              <a:buNone/>
            </a:pPr>
            <a:r>
              <a:rPr lang="ru-RU" sz="1400" i="1" dirty="0">
                <a:solidFill>
                  <a:srgbClr val="171717"/>
                </a:solidFill>
                <a:ea typeface="Calibri" panose="020F0502020204030204" pitchFamily="34" charset="0"/>
                <a:cs typeface="Times New Roman" panose="02020603050405020304" pitchFamily="18" charset="0"/>
              </a:rPr>
              <a:t>                            </a:t>
            </a:r>
            <a:r>
              <a:rPr lang="ru-RU" sz="1400" b="1" i="1" dirty="0">
                <a:solidFill>
                  <a:srgbClr val="171717"/>
                </a:solidFill>
                <a:ea typeface="Calibri" panose="020F0502020204030204" pitchFamily="34" charset="0"/>
                <a:cs typeface="Times New Roman" panose="02020603050405020304" pitchFamily="18" charset="0"/>
              </a:rPr>
              <a:t>10</a:t>
            </a:r>
            <a:r>
              <a:rPr lang="en-US" sz="1400" b="1" i="1" dirty="0">
                <a:solidFill>
                  <a:srgbClr val="171717"/>
                </a:solidFill>
                <a:effectLst/>
                <a:ea typeface="Calibri" panose="020F0502020204030204" pitchFamily="34" charset="0"/>
              </a:rPr>
              <a:t>.</a:t>
            </a:r>
            <a:r>
              <a:rPr lang="ru-RU" sz="1400" b="1" i="1" dirty="0">
                <a:solidFill>
                  <a:srgbClr val="171717"/>
                </a:solidFill>
                <a:ea typeface="Calibri" panose="020F0502020204030204" pitchFamily="34" charset="0"/>
              </a:rPr>
              <a:t> Д</a:t>
            </a:r>
            <a:r>
              <a:rPr lang="ru-RU" sz="1400" b="1" i="1" dirty="0">
                <a:solidFill>
                  <a:srgbClr val="171717"/>
                </a:solidFill>
                <a:effectLst/>
                <a:ea typeface="Calibri" panose="020F0502020204030204" pitchFamily="34" charset="0"/>
              </a:rPr>
              <a:t>иаграммы ключевых </a:t>
            </a:r>
            <a:r>
              <a:rPr lang="ru-RU" sz="1400" b="1" i="1" dirty="0">
                <a:solidFill>
                  <a:srgbClr val="171717"/>
                </a:solidFill>
                <a:ea typeface="Calibri" panose="020F0502020204030204" pitchFamily="34" charset="0"/>
              </a:rPr>
              <a:t>показателей эффективности (</a:t>
            </a:r>
            <a:r>
              <a:rPr lang="en-US" sz="1400" b="1" i="1" dirty="0">
                <a:solidFill>
                  <a:srgbClr val="171717"/>
                </a:solidFill>
                <a:ea typeface="Calibri" panose="020F0502020204030204" pitchFamily="34" charset="0"/>
              </a:rPr>
              <a:t>KPI)</a:t>
            </a:r>
            <a:r>
              <a:rPr lang="en-US" sz="1400" b="1" i="1" dirty="0">
                <a:solidFill>
                  <a:srgbClr val="171717"/>
                </a:solidFill>
                <a:effectLst/>
                <a:ea typeface="Calibri" panose="020F0502020204030204" pitchFamily="34" charset="0"/>
              </a:rPr>
              <a:t>. </a:t>
            </a:r>
            <a:endParaRPr lang="ru-RU" sz="1400" b="1" dirty="0"/>
          </a:p>
        </p:txBody>
      </p:sp>
      <p:pic>
        <p:nvPicPr>
          <p:cNvPr id="2" name="Рисунок 1">
            <a:extLst>
              <a:ext uri="{FF2B5EF4-FFF2-40B4-BE49-F238E27FC236}">
                <a16:creationId xmlns:a16="http://schemas.microsoft.com/office/drawing/2014/main" id="{40C7CE9D-E91D-B43D-21B4-5717E939F22C}"/>
              </a:ext>
            </a:extLst>
          </p:cNvPr>
          <p:cNvPicPr>
            <a:picLocks noChangeAspect="1"/>
          </p:cNvPicPr>
          <p:nvPr/>
        </p:nvPicPr>
        <p:blipFill>
          <a:blip r:embed="rId2"/>
          <a:stretch>
            <a:fillRect/>
          </a:stretch>
        </p:blipFill>
        <p:spPr>
          <a:xfrm>
            <a:off x="3479871" y="1028700"/>
            <a:ext cx="6681867" cy="4124325"/>
          </a:xfrm>
          <a:prstGeom prst="rect">
            <a:avLst/>
          </a:prstGeom>
        </p:spPr>
      </p:pic>
    </p:spTree>
    <p:extLst>
      <p:ext uri="{BB962C8B-B14F-4D97-AF65-F5344CB8AC3E}">
        <p14:creationId xmlns:p14="http://schemas.microsoft.com/office/powerpoint/2010/main" val="4002225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i="1" dirty="0">
                <a:solidFill>
                  <a:srgbClr val="171717"/>
                </a:solidFill>
                <a:effectLst/>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endParaRPr lang="ru-RU" sz="1400" i="1" dirty="0">
              <a:solidFill>
                <a:srgbClr val="171717"/>
              </a:solidFill>
              <a:ea typeface="Calibri" panose="020F0502020204030204" pitchFamily="34" charset="0"/>
              <a:cs typeface="Times New Roman" panose="02020603050405020304" pitchFamily="18" charset="0"/>
            </a:endParaRPr>
          </a:p>
          <a:p>
            <a:pPr marL="0" indent="0">
              <a:buNone/>
            </a:pPr>
            <a:r>
              <a:rPr lang="ru-RU" sz="1400" b="1" i="1" dirty="0">
                <a:solidFill>
                  <a:srgbClr val="171717"/>
                </a:solidFill>
                <a:ea typeface="Calibri" panose="020F0502020204030204" pitchFamily="34" charset="0"/>
                <a:cs typeface="Times New Roman" panose="02020603050405020304" pitchFamily="18" charset="0"/>
              </a:rPr>
              <a:t>                                                                         11</a:t>
            </a:r>
            <a:r>
              <a:rPr lang="en-US" sz="1400" b="1" i="1" dirty="0">
                <a:solidFill>
                  <a:srgbClr val="171717"/>
                </a:solidFill>
                <a:effectLst/>
                <a:ea typeface="Calibri" panose="020F0502020204030204" pitchFamily="34" charset="0"/>
              </a:rPr>
              <a:t>.</a:t>
            </a:r>
            <a:r>
              <a:rPr lang="ru-RU" sz="1400" b="1" i="1" dirty="0">
                <a:solidFill>
                  <a:srgbClr val="171717"/>
                </a:solidFill>
                <a:ea typeface="Calibri" panose="020F0502020204030204" pitchFamily="34" charset="0"/>
              </a:rPr>
              <a:t> Графики</a:t>
            </a:r>
            <a:r>
              <a:rPr lang="en-US" sz="1400" b="1" i="1" dirty="0">
                <a:solidFill>
                  <a:srgbClr val="171717"/>
                </a:solidFill>
                <a:ea typeface="Calibri" panose="020F0502020204030204" pitchFamily="34" charset="0"/>
              </a:rPr>
              <a:t>.</a:t>
            </a:r>
            <a:endParaRPr lang="ru-RU" sz="1400" b="1" dirty="0"/>
          </a:p>
        </p:txBody>
      </p:sp>
      <p:pic>
        <p:nvPicPr>
          <p:cNvPr id="3" name="Рисунок 2">
            <a:extLst>
              <a:ext uri="{FF2B5EF4-FFF2-40B4-BE49-F238E27FC236}">
                <a16:creationId xmlns:a16="http://schemas.microsoft.com/office/drawing/2014/main" id="{EF32E16D-0E9E-B270-16A7-A87ACD85587A}"/>
              </a:ext>
            </a:extLst>
          </p:cNvPr>
          <p:cNvPicPr>
            <a:picLocks noChangeAspect="1"/>
          </p:cNvPicPr>
          <p:nvPr/>
        </p:nvPicPr>
        <p:blipFill>
          <a:blip r:embed="rId2"/>
          <a:stretch>
            <a:fillRect/>
          </a:stretch>
        </p:blipFill>
        <p:spPr>
          <a:xfrm>
            <a:off x="3417244" y="999591"/>
            <a:ext cx="6745931" cy="4362983"/>
          </a:xfrm>
          <a:prstGeom prst="rect">
            <a:avLst/>
          </a:prstGeom>
        </p:spPr>
      </p:pic>
    </p:spTree>
    <p:extLst>
      <p:ext uri="{BB962C8B-B14F-4D97-AF65-F5344CB8AC3E}">
        <p14:creationId xmlns:p14="http://schemas.microsoft.com/office/powerpoint/2010/main" val="31340909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i="1" dirty="0">
                <a:solidFill>
                  <a:srgbClr val="171717"/>
                </a:solidFill>
                <a:effectLst/>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r>
              <a:rPr lang="ru-RU" sz="1400" b="1" i="1" dirty="0">
                <a:solidFill>
                  <a:srgbClr val="171717"/>
                </a:solidFill>
                <a:ea typeface="Calibri" panose="020F0502020204030204" pitchFamily="34" charset="0"/>
                <a:cs typeface="Times New Roman" panose="02020603050405020304" pitchFamily="18" charset="0"/>
              </a:rPr>
              <a:t>         12</a:t>
            </a:r>
            <a:r>
              <a:rPr lang="en-US" sz="1400" b="1" i="1" dirty="0">
                <a:solidFill>
                  <a:srgbClr val="171717"/>
                </a:solidFill>
                <a:effectLst/>
                <a:ea typeface="Calibri" panose="020F0502020204030204" pitchFamily="34" charset="0"/>
              </a:rPr>
              <a:t>.</a:t>
            </a:r>
            <a:r>
              <a:rPr lang="ru-RU" sz="1400" b="1" i="1" dirty="0">
                <a:solidFill>
                  <a:srgbClr val="171717"/>
                </a:solidFill>
                <a:ea typeface="Calibri" panose="020F0502020204030204" pitchFamily="34" charset="0"/>
              </a:rPr>
              <a:t> Карты</a:t>
            </a:r>
            <a:r>
              <a:rPr lang="en-US" sz="1400" b="1" i="1" dirty="0">
                <a:solidFill>
                  <a:srgbClr val="171717"/>
                </a:solidFill>
                <a:ea typeface="Calibri" panose="020F0502020204030204" pitchFamily="34" charset="0"/>
              </a:rPr>
              <a:t>.</a:t>
            </a:r>
            <a:endParaRPr lang="ru-RU" sz="1400" b="1" dirty="0"/>
          </a:p>
        </p:txBody>
      </p:sp>
      <p:pic>
        <p:nvPicPr>
          <p:cNvPr id="2" name="Рисунок 1">
            <a:extLst>
              <a:ext uri="{FF2B5EF4-FFF2-40B4-BE49-F238E27FC236}">
                <a16:creationId xmlns:a16="http://schemas.microsoft.com/office/drawing/2014/main" id="{5D625B33-52C9-C5C5-2C53-C8D8397F7D28}"/>
              </a:ext>
            </a:extLst>
          </p:cNvPr>
          <p:cNvPicPr>
            <a:picLocks noChangeAspect="1"/>
          </p:cNvPicPr>
          <p:nvPr/>
        </p:nvPicPr>
        <p:blipFill>
          <a:blip r:embed="rId2"/>
          <a:stretch>
            <a:fillRect/>
          </a:stretch>
        </p:blipFill>
        <p:spPr>
          <a:xfrm>
            <a:off x="2743200" y="685800"/>
            <a:ext cx="3733800" cy="2419350"/>
          </a:xfrm>
          <a:prstGeom prst="rect">
            <a:avLst/>
          </a:prstGeom>
        </p:spPr>
      </p:pic>
      <p:pic>
        <p:nvPicPr>
          <p:cNvPr id="4" name="Рисунок 3">
            <a:extLst>
              <a:ext uri="{FF2B5EF4-FFF2-40B4-BE49-F238E27FC236}">
                <a16:creationId xmlns:a16="http://schemas.microsoft.com/office/drawing/2014/main" id="{61679EF6-CD98-7855-A3C0-98C5F4177A85}"/>
              </a:ext>
            </a:extLst>
          </p:cNvPr>
          <p:cNvPicPr>
            <a:picLocks noChangeAspect="1"/>
          </p:cNvPicPr>
          <p:nvPr/>
        </p:nvPicPr>
        <p:blipFill>
          <a:blip r:embed="rId3"/>
          <a:stretch>
            <a:fillRect/>
          </a:stretch>
        </p:blipFill>
        <p:spPr>
          <a:xfrm>
            <a:off x="7201694" y="685800"/>
            <a:ext cx="3721100" cy="2419350"/>
          </a:xfrm>
          <a:prstGeom prst="rect">
            <a:avLst/>
          </a:prstGeom>
        </p:spPr>
      </p:pic>
      <p:pic>
        <p:nvPicPr>
          <p:cNvPr id="6" name="Рисунок 5">
            <a:extLst>
              <a:ext uri="{FF2B5EF4-FFF2-40B4-BE49-F238E27FC236}">
                <a16:creationId xmlns:a16="http://schemas.microsoft.com/office/drawing/2014/main" id="{D733797B-22F9-3B77-A11C-20C726F14C9A}"/>
              </a:ext>
            </a:extLst>
          </p:cNvPr>
          <p:cNvPicPr>
            <a:picLocks noChangeAspect="1"/>
          </p:cNvPicPr>
          <p:nvPr/>
        </p:nvPicPr>
        <p:blipFill>
          <a:blip r:embed="rId4"/>
          <a:stretch>
            <a:fillRect/>
          </a:stretch>
        </p:blipFill>
        <p:spPr>
          <a:xfrm>
            <a:off x="4949825" y="3305175"/>
            <a:ext cx="3568700" cy="2006600"/>
          </a:xfrm>
          <a:prstGeom prst="rect">
            <a:avLst/>
          </a:prstGeom>
        </p:spPr>
      </p:pic>
    </p:spTree>
    <p:extLst>
      <p:ext uri="{BB962C8B-B14F-4D97-AF65-F5344CB8AC3E}">
        <p14:creationId xmlns:p14="http://schemas.microsoft.com/office/powerpoint/2010/main" val="1230571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i="1" dirty="0">
                <a:solidFill>
                  <a:srgbClr val="171717"/>
                </a:solidFill>
                <a:effectLst/>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r>
              <a:rPr lang="ru-RU" sz="1400" b="1" i="1" dirty="0">
                <a:solidFill>
                  <a:srgbClr val="171717"/>
                </a:solidFill>
                <a:ea typeface="Calibri" panose="020F0502020204030204" pitchFamily="34" charset="0"/>
                <a:cs typeface="Times New Roman" panose="02020603050405020304" pitchFamily="18" charset="0"/>
              </a:rPr>
              <a:t>        13</a:t>
            </a:r>
            <a:r>
              <a:rPr lang="en-US" sz="1400" b="1" i="1" dirty="0">
                <a:solidFill>
                  <a:srgbClr val="171717"/>
                </a:solidFill>
                <a:effectLst/>
                <a:ea typeface="Calibri" panose="020F0502020204030204" pitchFamily="34" charset="0"/>
              </a:rPr>
              <a:t>.</a:t>
            </a:r>
            <a:r>
              <a:rPr lang="ru-RU" sz="1400" b="1" i="1" dirty="0">
                <a:solidFill>
                  <a:srgbClr val="171717"/>
                </a:solidFill>
                <a:ea typeface="Calibri" panose="020F0502020204030204" pitchFamily="34" charset="0"/>
              </a:rPr>
              <a:t> Таблицы и матрицы</a:t>
            </a:r>
            <a:r>
              <a:rPr lang="en-US" sz="1400" b="1" i="1" dirty="0">
                <a:solidFill>
                  <a:srgbClr val="171717"/>
                </a:solidFill>
                <a:ea typeface="Calibri" panose="020F0502020204030204" pitchFamily="34" charset="0"/>
              </a:rPr>
              <a:t>.</a:t>
            </a:r>
            <a:endParaRPr lang="ru-RU" sz="1400" b="1" dirty="0"/>
          </a:p>
        </p:txBody>
      </p:sp>
      <p:pic>
        <p:nvPicPr>
          <p:cNvPr id="3" name="Рисунок 2">
            <a:extLst>
              <a:ext uri="{FF2B5EF4-FFF2-40B4-BE49-F238E27FC236}">
                <a16:creationId xmlns:a16="http://schemas.microsoft.com/office/drawing/2014/main" id="{7A1ED82C-67D1-D84C-563C-231C8818C047}"/>
              </a:ext>
            </a:extLst>
          </p:cNvPr>
          <p:cNvPicPr>
            <a:picLocks noChangeAspect="1"/>
          </p:cNvPicPr>
          <p:nvPr/>
        </p:nvPicPr>
        <p:blipFill>
          <a:blip r:embed="rId2"/>
          <a:stretch>
            <a:fillRect/>
          </a:stretch>
        </p:blipFill>
        <p:spPr>
          <a:xfrm>
            <a:off x="4205769" y="809625"/>
            <a:ext cx="5141431" cy="2736850"/>
          </a:xfrm>
          <a:prstGeom prst="rect">
            <a:avLst/>
          </a:prstGeom>
        </p:spPr>
      </p:pic>
      <p:pic>
        <p:nvPicPr>
          <p:cNvPr id="7" name="Рисунок 6">
            <a:extLst>
              <a:ext uri="{FF2B5EF4-FFF2-40B4-BE49-F238E27FC236}">
                <a16:creationId xmlns:a16="http://schemas.microsoft.com/office/drawing/2014/main" id="{D767ECC0-5FB1-059A-6B01-19B5D6F48B33}"/>
              </a:ext>
            </a:extLst>
          </p:cNvPr>
          <p:cNvPicPr>
            <a:picLocks noChangeAspect="1"/>
          </p:cNvPicPr>
          <p:nvPr/>
        </p:nvPicPr>
        <p:blipFill>
          <a:blip r:embed="rId3"/>
          <a:stretch>
            <a:fillRect/>
          </a:stretch>
        </p:blipFill>
        <p:spPr>
          <a:xfrm>
            <a:off x="3687209" y="3952875"/>
            <a:ext cx="6178550" cy="1292860"/>
          </a:xfrm>
          <a:prstGeom prst="rect">
            <a:avLst/>
          </a:prstGeom>
        </p:spPr>
      </p:pic>
    </p:spTree>
    <p:extLst>
      <p:ext uri="{BB962C8B-B14F-4D97-AF65-F5344CB8AC3E}">
        <p14:creationId xmlns:p14="http://schemas.microsoft.com/office/powerpoint/2010/main" val="2177270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i="1" dirty="0">
                <a:solidFill>
                  <a:srgbClr val="171717"/>
                </a:solidFill>
                <a:effectLst/>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b="1" i="1" dirty="0">
                <a:solidFill>
                  <a:srgbClr val="171717"/>
                </a:solidFill>
                <a:ea typeface="Calibri" panose="020F0502020204030204" pitchFamily="34" charset="0"/>
                <a:cs typeface="Times New Roman" panose="02020603050405020304" pitchFamily="18" charset="0"/>
              </a:rPr>
              <a:t>                                                       14</a:t>
            </a:r>
            <a:r>
              <a:rPr lang="en-US" sz="1400" b="1" i="1" dirty="0">
                <a:solidFill>
                  <a:srgbClr val="171717"/>
                </a:solidFill>
                <a:effectLst/>
                <a:ea typeface="Calibri" panose="020F0502020204030204" pitchFamily="34" charset="0"/>
              </a:rPr>
              <a:t>.</a:t>
            </a:r>
            <a:r>
              <a:rPr lang="ru-RU" sz="1400" b="1" i="1" dirty="0">
                <a:solidFill>
                  <a:srgbClr val="171717"/>
                </a:solidFill>
                <a:ea typeface="Calibri" panose="020F0502020204030204" pitchFamily="34" charset="0"/>
              </a:rPr>
              <a:t> Круговые диаграммы</a:t>
            </a:r>
            <a:r>
              <a:rPr lang="en-US" sz="1400" b="1" i="1" dirty="0">
                <a:solidFill>
                  <a:srgbClr val="171717"/>
                </a:solidFill>
                <a:ea typeface="Calibri" panose="020F0502020204030204" pitchFamily="34" charset="0"/>
              </a:rPr>
              <a:t>.</a:t>
            </a:r>
            <a:endParaRPr lang="ru-RU" sz="1400" b="1" dirty="0"/>
          </a:p>
        </p:txBody>
      </p:sp>
      <p:pic>
        <p:nvPicPr>
          <p:cNvPr id="2" name="Рисунок 1">
            <a:extLst>
              <a:ext uri="{FF2B5EF4-FFF2-40B4-BE49-F238E27FC236}">
                <a16:creationId xmlns:a16="http://schemas.microsoft.com/office/drawing/2014/main" id="{930D4459-EC08-76F8-3FEC-19DFCF6B8C5C}"/>
              </a:ext>
            </a:extLst>
          </p:cNvPr>
          <p:cNvPicPr>
            <a:picLocks noChangeAspect="1"/>
          </p:cNvPicPr>
          <p:nvPr/>
        </p:nvPicPr>
        <p:blipFill>
          <a:blip r:embed="rId2"/>
          <a:stretch>
            <a:fillRect/>
          </a:stretch>
        </p:blipFill>
        <p:spPr>
          <a:xfrm>
            <a:off x="3640137" y="809625"/>
            <a:ext cx="5962650" cy="4642599"/>
          </a:xfrm>
          <a:prstGeom prst="rect">
            <a:avLst/>
          </a:prstGeom>
        </p:spPr>
      </p:pic>
    </p:spTree>
    <p:extLst>
      <p:ext uri="{BB962C8B-B14F-4D97-AF65-F5344CB8AC3E}">
        <p14:creationId xmlns:p14="http://schemas.microsoft.com/office/powerpoint/2010/main" val="446300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i="1" dirty="0">
                <a:solidFill>
                  <a:srgbClr val="171717"/>
                </a:solidFill>
                <a:effectLst/>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r>
              <a:rPr lang="ru-RU" sz="1400" b="1" i="1" dirty="0">
                <a:solidFill>
                  <a:srgbClr val="171717"/>
                </a:solidFill>
                <a:ea typeface="Calibri" panose="020F0502020204030204" pitchFamily="34" charset="0"/>
                <a:cs typeface="Times New Roman" panose="02020603050405020304" pitchFamily="18" charset="0"/>
              </a:rPr>
              <a:t>15</a:t>
            </a:r>
            <a:r>
              <a:rPr lang="en-US" sz="1400" b="1" i="1" dirty="0">
                <a:solidFill>
                  <a:srgbClr val="171717"/>
                </a:solidFill>
                <a:effectLst/>
                <a:ea typeface="Calibri" panose="020F0502020204030204" pitchFamily="34" charset="0"/>
              </a:rPr>
              <a:t>.</a:t>
            </a:r>
            <a:r>
              <a:rPr lang="ru-RU" sz="1400" b="1" i="1" dirty="0">
                <a:solidFill>
                  <a:srgbClr val="171717"/>
                </a:solidFill>
                <a:ea typeface="Calibri" panose="020F0502020204030204" pitchFamily="34" charset="0"/>
              </a:rPr>
              <a:t> Ленточные диаграммы</a:t>
            </a:r>
            <a:r>
              <a:rPr lang="en-US" sz="1400" b="1" i="1" dirty="0">
                <a:solidFill>
                  <a:srgbClr val="171717"/>
                </a:solidFill>
                <a:ea typeface="Calibri" panose="020F0502020204030204" pitchFamily="34" charset="0"/>
              </a:rPr>
              <a:t>.</a:t>
            </a:r>
            <a:endParaRPr lang="ru-RU" sz="1400" b="1" dirty="0"/>
          </a:p>
        </p:txBody>
      </p:sp>
      <p:pic>
        <p:nvPicPr>
          <p:cNvPr id="3" name="Рисунок 2">
            <a:extLst>
              <a:ext uri="{FF2B5EF4-FFF2-40B4-BE49-F238E27FC236}">
                <a16:creationId xmlns:a16="http://schemas.microsoft.com/office/drawing/2014/main" id="{33B9AB15-53AB-C47A-29D3-2367CD915D31}"/>
              </a:ext>
            </a:extLst>
          </p:cNvPr>
          <p:cNvPicPr>
            <a:picLocks noChangeAspect="1"/>
          </p:cNvPicPr>
          <p:nvPr/>
        </p:nvPicPr>
        <p:blipFill>
          <a:blip r:embed="rId2"/>
          <a:stretch>
            <a:fillRect/>
          </a:stretch>
        </p:blipFill>
        <p:spPr>
          <a:xfrm>
            <a:off x="3590925" y="809625"/>
            <a:ext cx="6248582" cy="4777073"/>
          </a:xfrm>
          <a:prstGeom prst="rect">
            <a:avLst/>
          </a:prstGeom>
        </p:spPr>
      </p:pic>
    </p:spTree>
    <p:extLst>
      <p:ext uri="{BB962C8B-B14F-4D97-AF65-F5344CB8AC3E}">
        <p14:creationId xmlns:p14="http://schemas.microsoft.com/office/powerpoint/2010/main" val="10603380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i="1" dirty="0">
                <a:solidFill>
                  <a:srgbClr val="171717"/>
                </a:solidFill>
                <a:effectLst/>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b="1" i="1" dirty="0">
                <a:solidFill>
                  <a:srgbClr val="171717"/>
                </a:solidFill>
                <a:ea typeface="Calibri" panose="020F0502020204030204" pitchFamily="34" charset="0"/>
                <a:cs typeface="Times New Roman" panose="02020603050405020304" pitchFamily="18" charset="0"/>
              </a:rPr>
              <a:t>                                                     16</a:t>
            </a:r>
            <a:r>
              <a:rPr lang="en-US" sz="1400" b="1" i="1" dirty="0">
                <a:solidFill>
                  <a:srgbClr val="171717"/>
                </a:solidFill>
                <a:effectLst/>
                <a:ea typeface="Calibri" panose="020F0502020204030204" pitchFamily="34" charset="0"/>
              </a:rPr>
              <a:t>.</a:t>
            </a:r>
            <a:r>
              <a:rPr lang="ru-RU" sz="1400" b="1" i="1" dirty="0">
                <a:solidFill>
                  <a:srgbClr val="171717"/>
                </a:solidFill>
                <a:ea typeface="Calibri" panose="020F0502020204030204" pitchFamily="34" charset="0"/>
              </a:rPr>
              <a:t> Точечные и пузырьковые диаграммы</a:t>
            </a:r>
            <a:r>
              <a:rPr lang="en-US" sz="1400" b="1" i="1" dirty="0">
                <a:solidFill>
                  <a:srgbClr val="171717"/>
                </a:solidFill>
                <a:ea typeface="Calibri" panose="020F0502020204030204" pitchFamily="34" charset="0"/>
              </a:rPr>
              <a:t>.</a:t>
            </a:r>
            <a:endParaRPr lang="ru-RU" sz="1400" b="1" dirty="0"/>
          </a:p>
        </p:txBody>
      </p:sp>
      <p:pic>
        <p:nvPicPr>
          <p:cNvPr id="2" name="Рисунок 1">
            <a:extLst>
              <a:ext uri="{FF2B5EF4-FFF2-40B4-BE49-F238E27FC236}">
                <a16:creationId xmlns:a16="http://schemas.microsoft.com/office/drawing/2014/main" id="{7564ABC2-D940-263F-2EA5-7DAEF7D0ED14}"/>
              </a:ext>
            </a:extLst>
          </p:cNvPr>
          <p:cNvPicPr>
            <a:picLocks noChangeAspect="1"/>
          </p:cNvPicPr>
          <p:nvPr/>
        </p:nvPicPr>
        <p:blipFill>
          <a:blip r:embed="rId2"/>
          <a:stretch>
            <a:fillRect/>
          </a:stretch>
        </p:blipFill>
        <p:spPr>
          <a:xfrm>
            <a:off x="2768599" y="1371598"/>
            <a:ext cx="4152217" cy="3375025"/>
          </a:xfrm>
          <a:prstGeom prst="rect">
            <a:avLst/>
          </a:prstGeom>
        </p:spPr>
      </p:pic>
      <p:pic>
        <p:nvPicPr>
          <p:cNvPr id="6" name="Рисунок 5">
            <a:extLst>
              <a:ext uri="{FF2B5EF4-FFF2-40B4-BE49-F238E27FC236}">
                <a16:creationId xmlns:a16="http://schemas.microsoft.com/office/drawing/2014/main" id="{5C71FC4B-90FB-A536-3FC7-690C9A3D9E86}"/>
              </a:ext>
            </a:extLst>
          </p:cNvPr>
          <p:cNvPicPr>
            <a:picLocks noChangeAspect="1"/>
          </p:cNvPicPr>
          <p:nvPr/>
        </p:nvPicPr>
        <p:blipFill>
          <a:blip r:embed="rId3"/>
          <a:stretch>
            <a:fillRect/>
          </a:stretch>
        </p:blipFill>
        <p:spPr>
          <a:xfrm>
            <a:off x="7136606" y="1371598"/>
            <a:ext cx="4152216" cy="3375025"/>
          </a:xfrm>
          <a:prstGeom prst="rect">
            <a:avLst/>
          </a:prstGeom>
        </p:spPr>
      </p:pic>
    </p:spTree>
    <p:extLst>
      <p:ext uri="{BB962C8B-B14F-4D97-AF65-F5344CB8AC3E}">
        <p14:creationId xmlns:p14="http://schemas.microsoft.com/office/powerpoint/2010/main" val="549944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normAutofit lnSpcReduction="10000"/>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i="1" dirty="0">
                <a:solidFill>
                  <a:srgbClr val="171717"/>
                </a:solidFill>
                <a:effectLst/>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endParaRPr lang="ru-RU" sz="1400" i="1" dirty="0">
              <a:solidFill>
                <a:srgbClr val="171717"/>
              </a:solidFill>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a typeface="Calibri" panose="020F0502020204030204" pitchFamily="34" charset="0"/>
              <a:cs typeface="Times New Roman" panose="02020603050405020304" pitchFamily="18" charset="0"/>
            </a:endParaRPr>
          </a:p>
          <a:p>
            <a:pPr marL="0" indent="0">
              <a:buNone/>
            </a:pPr>
            <a:r>
              <a:rPr lang="ru-RU" sz="1400" b="1" i="1" dirty="0">
                <a:solidFill>
                  <a:srgbClr val="171717"/>
                </a:solidFill>
                <a:ea typeface="Calibri" panose="020F0502020204030204" pitchFamily="34" charset="0"/>
                <a:cs typeface="Times New Roman" panose="02020603050405020304" pitchFamily="18" charset="0"/>
              </a:rPr>
              <a:t>                                                                 17</a:t>
            </a:r>
            <a:r>
              <a:rPr lang="en-US" sz="1400" b="1" i="1" dirty="0">
                <a:solidFill>
                  <a:srgbClr val="171717"/>
                </a:solidFill>
                <a:effectLst/>
                <a:ea typeface="Calibri" panose="020F0502020204030204" pitchFamily="34" charset="0"/>
              </a:rPr>
              <a:t>.</a:t>
            </a:r>
            <a:r>
              <a:rPr lang="ru-RU" sz="1400" b="1" i="1" dirty="0">
                <a:solidFill>
                  <a:srgbClr val="171717"/>
                </a:solidFill>
                <a:ea typeface="Calibri" panose="020F0502020204030204" pitchFamily="34" charset="0"/>
              </a:rPr>
              <a:t> Точечные графики</a:t>
            </a:r>
            <a:r>
              <a:rPr lang="en-US" sz="1400" b="1" i="1" dirty="0">
                <a:solidFill>
                  <a:srgbClr val="171717"/>
                </a:solidFill>
                <a:ea typeface="Calibri" panose="020F0502020204030204" pitchFamily="34" charset="0"/>
              </a:rPr>
              <a:t>.</a:t>
            </a:r>
            <a:endParaRPr lang="ru-RU" sz="1400" b="1" dirty="0"/>
          </a:p>
        </p:txBody>
      </p:sp>
      <p:pic>
        <p:nvPicPr>
          <p:cNvPr id="3" name="Рисунок 2">
            <a:extLst>
              <a:ext uri="{FF2B5EF4-FFF2-40B4-BE49-F238E27FC236}">
                <a16:creationId xmlns:a16="http://schemas.microsoft.com/office/drawing/2014/main" id="{C447A527-E258-36A0-CEE9-9A7E8C3F8122}"/>
              </a:ext>
            </a:extLst>
          </p:cNvPr>
          <p:cNvPicPr>
            <a:picLocks noChangeAspect="1"/>
          </p:cNvPicPr>
          <p:nvPr/>
        </p:nvPicPr>
        <p:blipFill>
          <a:blip r:embed="rId2"/>
          <a:stretch>
            <a:fillRect/>
          </a:stretch>
        </p:blipFill>
        <p:spPr>
          <a:xfrm>
            <a:off x="3667125" y="809625"/>
            <a:ext cx="6173787" cy="4664406"/>
          </a:xfrm>
          <a:prstGeom prst="rect">
            <a:avLst/>
          </a:prstGeom>
        </p:spPr>
      </p:pic>
    </p:spTree>
    <p:extLst>
      <p:ext uri="{BB962C8B-B14F-4D97-AF65-F5344CB8AC3E}">
        <p14:creationId xmlns:p14="http://schemas.microsoft.com/office/powerpoint/2010/main" val="35814432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i="1" dirty="0">
                <a:solidFill>
                  <a:srgbClr val="171717"/>
                </a:solidFill>
                <a:effectLst/>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r>
              <a:rPr lang="ru-RU" sz="1400" b="1" i="1" dirty="0">
                <a:solidFill>
                  <a:srgbClr val="171717"/>
                </a:solidFill>
                <a:ea typeface="Calibri" panose="020F0502020204030204" pitchFamily="34" charset="0"/>
                <a:cs typeface="Times New Roman" panose="02020603050405020304" pitchFamily="18" charset="0"/>
              </a:rPr>
              <a:t>18</a:t>
            </a:r>
            <a:r>
              <a:rPr lang="en-US" sz="1400" b="1" i="1" dirty="0">
                <a:solidFill>
                  <a:srgbClr val="171717"/>
                </a:solidFill>
                <a:effectLst/>
                <a:ea typeface="Calibri" panose="020F0502020204030204" pitchFamily="34" charset="0"/>
              </a:rPr>
              <a:t>.</a:t>
            </a:r>
            <a:r>
              <a:rPr lang="ru-RU" sz="1400" b="1" i="1" dirty="0">
                <a:solidFill>
                  <a:srgbClr val="171717"/>
                </a:solidFill>
                <a:ea typeface="Calibri" panose="020F0502020204030204" pitchFamily="34" charset="0"/>
              </a:rPr>
              <a:t> Точечные диаграммы высокой плотности</a:t>
            </a:r>
            <a:r>
              <a:rPr lang="en-US" sz="1400" b="1" i="1" dirty="0">
                <a:solidFill>
                  <a:srgbClr val="171717"/>
                </a:solidFill>
                <a:ea typeface="Calibri" panose="020F0502020204030204" pitchFamily="34" charset="0"/>
              </a:rPr>
              <a:t>.</a:t>
            </a:r>
            <a:endParaRPr lang="ru-RU" sz="1400" b="1" dirty="0"/>
          </a:p>
        </p:txBody>
      </p:sp>
      <p:pic>
        <p:nvPicPr>
          <p:cNvPr id="2" name="Рисунок 1">
            <a:extLst>
              <a:ext uri="{FF2B5EF4-FFF2-40B4-BE49-F238E27FC236}">
                <a16:creationId xmlns:a16="http://schemas.microsoft.com/office/drawing/2014/main" id="{33FE6477-FD20-32A5-4772-42657A6EE51B}"/>
              </a:ext>
            </a:extLst>
          </p:cNvPr>
          <p:cNvPicPr>
            <a:picLocks noChangeAspect="1"/>
          </p:cNvPicPr>
          <p:nvPr/>
        </p:nvPicPr>
        <p:blipFill>
          <a:blip r:embed="rId2"/>
          <a:stretch>
            <a:fillRect/>
          </a:stretch>
        </p:blipFill>
        <p:spPr>
          <a:xfrm>
            <a:off x="4152901" y="809624"/>
            <a:ext cx="5581650" cy="4716873"/>
          </a:xfrm>
          <a:prstGeom prst="rect">
            <a:avLst/>
          </a:prstGeom>
        </p:spPr>
      </p:pic>
    </p:spTree>
    <p:extLst>
      <p:ext uri="{BB962C8B-B14F-4D97-AF65-F5344CB8AC3E}">
        <p14:creationId xmlns:p14="http://schemas.microsoft.com/office/powerpoint/2010/main" val="70216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45038C97-1A52-5200-2BCE-0C4BD4BAE6CF}"/>
              </a:ext>
            </a:extLst>
          </p:cNvPr>
          <p:cNvSpPr>
            <a:spLocks noGrp="1"/>
          </p:cNvSpPr>
          <p:nvPr>
            <p:ph idx="1"/>
          </p:nvPr>
        </p:nvSpPr>
        <p:spPr>
          <a:xfrm>
            <a:off x="2751138" y="2324100"/>
            <a:ext cx="8915400" cy="2209800"/>
          </a:xfrm>
        </p:spPr>
        <p:txBody>
          <a:bodyPr>
            <a:normAutofit/>
          </a:bodyPr>
          <a:lstStyle/>
          <a:p>
            <a:pPr marL="0" indent="0">
              <a:buNone/>
            </a:pPr>
            <a:r>
              <a:rPr lang="ru-RU" sz="1400" b="1" dirty="0">
                <a:solidFill>
                  <a:schemeClr val="tx1"/>
                </a:solidFill>
                <a:effectLst/>
                <a:ea typeface="Calibri" panose="020F0502020204030204" pitchFamily="34" charset="0"/>
                <a:cs typeface="Times New Roman" panose="02020603050405020304" pitchFamily="18" charset="0"/>
              </a:rPr>
              <a:t>Для подключения к одному или нескольким источникам данных, преобразования данных и их последующей загрузки в нашу модель используется редактор Power </a:t>
            </a:r>
            <a:r>
              <a:rPr lang="en-US" sz="1400" b="1" dirty="0">
                <a:solidFill>
                  <a:schemeClr val="tx1"/>
                </a:solidFill>
                <a:effectLst/>
                <a:ea typeface="Calibri" panose="020F0502020204030204" pitchFamily="34" charset="0"/>
                <a:cs typeface="Times New Roman" panose="02020603050405020304" pitchFamily="18" charset="0"/>
              </a:rPr>
              <a:t>Query</a:t>
            </a:r>
            <a:r>
              <a:rPr lang="ru-RU" sz="1400" b="1" dirty="0">
                <a:solidFill>
                  <a:schemeClr val="tx1"/>
                </a:solidFill>
                <a:effectLst/>
                <a:ea typeface="Calibri" panose="020F0502020204030204" pitchFamily="34" charset="0"/>
                <a:cs typeface="Times New Roman" panose="02020603050405020304" pitchFamily="18" charset="0"/>
              </a:rPr>
              <a:t>. </a:t>
            </a:r>
          </a:p>
          <a:p>
            <a:pPr marL="0" indent="0">
              <a:buNone/>
            </a:pPr>
            <a:endParaRPr lang="ru-RU" sz="1400" b="1" dirty="0">
              <a:solidFill>
                <a:schemeClr val="tx1"/>
              </a:solidFill>
              <a:ea typeface="Calibri" panose="020F0502020204030204" pitchFamily="34" charset="0"/>
              <a:cs typeface="Times New Roman" panose="02020603050405020304" pitchFamily="18" charset="0"/>
            </a:endParaRPr>
          </a:p>
          <a:p>
            <a:pPr marL="0" indent="0">
              <a:buNone/>
            </a:pPr>
            <a:endParaRPr lang="ru-RU" sz="1400" b="1" dirty="0">
              <a:solidFill>
                <a:schemeClr val="tx1"/>
              </a:solidFill>
              <a:effectLst/>
              <a:ea typeface="Calibri" panose="020F0502020204030204" pitchFamily="34" charset="0"/>
              <a:cs typeface="Times New Roman" panose="02020603050405020304" pitchFamily="18" charset="0"/>
            </a:endParaRPr>
          </a:p>
          <a:p>
            <a:pPr marL="0" indent="0">
              <a:buNone/>
            </a:pPr>
            <a:r>
              <a:rPr lang="ru-RU" sz="1400" dirty="0">
                <a:solidFill>
                  <a:schemeClr val="tx1"/>
                </a:solidFill>
                <a:effectLst/>
                <a:ea typeface="Calibri" panose="020F0502020204030204" pitchFamily="34" charset="0"/>
                <a:cs typeface="Times New Roman" panose="02020603050405020304" pitchFamily="18" charset="0"/>
              </a:rPr>
              <a:t>Power </a:t>
            </a:r>
            <a:r>
              <a:rPr lang="ru-RU" sz="1400" dirty="0" err="1">
                <a:solidFill>
                  <a:schemeClr val="tx1"/>
                </a:solidFill>
                <a:effectLst/>
                <a:ea typeface="Calibri" panose="020F0502020204030204" pitchFamily="34" charset="0"/>
                <a:cs typeface="Times New Roman" panose="02020603050405020304" pitchFamily="18" charset="0"/>
              </a:rPr>
              <a:t>Query</a:t>
            </a:r>
            <a:r>
              <a:rPr lang="ru-RU" sz="1400" dirty="0">
                <a:solidFill>
                  <a:schemeClr val="tx1"/>
                </a:solidFill>
                <a:effectLst/>
                <a:ea typeface="Calibri" panose="020F0502020204030204" pitchFamily="34" charset="0"/>
                <a:cs typeface="Times New Roman" panose="02020603050405020304" pitchFamily="18" charset="0"/>
              </a:rPr>
              <a:t> имеет 4 рабочие области: лента, область запросов, представление данных и область параметров запроса.</a:t>
            </a:r>
          </a:p>
          <a:p>
            <a:endParaRPr lang="ru-RU" sz="1400" dirty="0">
              <a:solidFill>
                <a:schemeClr val="tx1"/>
              </a:solidFill>
            </a:endParaRPr>
          </a:p>
        </p:txBody>
      </p:sp>
    </p:spTree>
    <p:extLst>
      <p:ext uri="{BB962C8B-B14F-4D97-AF65-F5344CB8AC3E}">
        <p14:creationId xmlns:p14="http://schemas.microsoft.com/office/powerpoint/2010/main" val="235582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i="1" dirty="0">
                <a:solidFill>
                  <a:srgbClr val="171717"/>
                </a:solidFill>
                <a:effectLst/>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b="1" i="1" dirty="0">
                <a:solidFill>
                  <a:srgbClr val="171717"/>
                </a:solidFill>
                <a:ea typeface="Calibri" panose="020F0502020204030204" pitchFamily="34" charset="0"/>
                <a:cs typeface="Times New Roman" panose="02020603050405020304" pitchFamily="18" charset="0"/>
              </a:rPr>
              <a:t>                                                                           19</a:t>
            </a:r>
            <a:r>
              <a:rPr lang="en-US" sz="1400" b="1" i="1" dirty="0">
                <a:solidFill>
                  <a:srgbClr val="171717"/>
                </a:solidFill>
                <a:effectLst/>
                <a:ea typeface="Calibri" panose="020F0502020204030204" pitchFamily="34" charset="0"/>
              </a:rPr>
              <a:t>.</a:t>
            </a:r>
            <a:r>
              <a:rPr lang="ru-RU" sz="1400" b="1" i="1" dirty="0">
                <a:solidFill>
                  <a:srgbClr val="171717"/>
                </a:solidFill>
                <a:ea typeface="Calibri" panose="020F0502020204030204" pitchFamily="34" charset="0"/>
              </a:rPr>
              <a:t> Срезы</a:t>
            </a:r>
            <a:r>
              <a:rPr lang="en-US" sz="1400" b="1" i="1" dirty="0">
                <a:solidFill>
                  <a:srgbClr val="171717"/>
                </a:solidFill>
                <a:ea typeface="Calibri" panose="020F0502020204030204" pitchFamily="34" charset="0"/>
              </a:rPr>
              <a:t>.</a:t>
            </a:r>
            <a:endParaRPr lang="ru-RU" sz="1400" b="1" dirty="0"/>
          </a:p>
        </p:txBody>
      </p:sp>
      <p:pic>
        <p:nvPicPr>
          <p:cNvPr id="3" name="Рисунок 2">
            <a:extLst>
              <a:ext uri="{FF2B5EF4-FFF2-40B4-BE49-F238E27FC236}">
                <a16:creationId xmlns:a16="http://schemas.microsoft.com/office/drawing/2014/main" id="{3A2605E6-BC9F-BD31-5F9E-54B631DA0EEA}"/>
              </a:ext>
            </a:extLst>
          </p:cNvPr>
          <p:cNvPicPr>
            <a:picLocks noChangeAspect="1"/>
          </p:cNvPicPr>
          <p:nvPr/>
        </p:nvPicPr>
        <p:blipFill>
          <a:blip r:embed="rId2"/>
          <a:stretch>
            <a:fillRect/>
          </a:stretch>
        </p:blipFill>
        <p:spPr>
          <a:xfrm>
            <a:off x="3981963" y="1381125"/>
            <a:ext cx="5546172" cy="3562349"/>
          </a:xfrm>
          <a:prstGeom prst="rect">
            <a:avLst/>
          </a:prstGeom>
        </p:spPr>
      </p:pic>
    </p:spTree>
    <p:extLst>
      <p:ext uri="{BB962C8B-B14F-4D97-AF65-F5344CB8AC3E}">
        <p14:creationId xmlns:p14="http://schemas.microsoft.com/office/powerpoint/2010/main" val="15649143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i="1" dirty="0">
                <a:solidFill>
                  <a:srgbClr val="171717"/>
                </a:solidFill>
                <a:effectLst/>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endParaRPr lang="ru-RU" sz="1400" i="1" dirty="0">
              <a:solidFill>
                <a:srgbClr val="171717"/>
              </a:solidFill>
              <a:ea typeface="Calibri" panose="020F0502020204030204" pitchFamily="34" charset="0"/>
              <a:cs typeface="Times New Roman" panose="02020603050405020304" pitchFamily="18" charset="0"/>
            </a:endParaRPr>
          </a:p>
          <a:p>
            <a:pPr marL="0" indent="0">
              <a:buNone/>
            </a:pPr>
            <a:r>
              <a:rPr lang="ru-RU" sz="1400" i="1" dirty="0">
                <a:solidFill>
                  <a:srgbClr val="171717"/>
                </a:solidFill>
                <a:ea typeface="Calibri" panose="020F0502020204030204" pitchFamily="34" charset="0"/>
                <a:cs typeface="Times New Roman" panose="02020603050405020304" pitchFamily="18" charset="0"/>
              </a:rPr>
              <a:t>                                         </a:t>
            </a:r>
            <a:r>
              <a:rPr lang="ru-RU" sz="1400" b="1" i="1" dirty="0">
                <a:solidFill>
                  <a:srgbClr val="171717"/>
                </a:solidFill>
                <a:ea typeface="Calibri" panose="020F0502020204030204" pitchFamily="34" charset="0"/>
                <a:cs typeface="Times New Roman" panose="02020603050405020304" pitchFamily="18" charset="0"/>
              </a:rPr>
              <a:t>20</a:t>
            </a:r>
            <a:r>
              <a:rPr lang="en-US" sz="1400" b="1" i="1" dirty="0">
                <a:solidFill>
                  <a:srgbClr val="171717"/>
                </a:solidFill>
                <a:effectLst/>
                <a:ea typeface="Calibri" panose="020F0502020204030204" pitchFamily="34" charset="0"/>
              </a:rPr>
              <a:t>.</a:t>
            </a:r>
            <a:r>
              <a:rPr lang="ru-RU" sz="1400" b="1" i="1" dirty="0">
                <a:solidFill>
                  <a:srgbClr val="171717"/>
                </a:solidFill>
                <a:ea typeface="Calibri" panose="020F0502020204030204" pitchFamily="34" charset="0"/>
              </a:rPr>
              <a:t> Визуальные элементы с </a:t>
            </a:r>
            <a:r>
              <a:rPr lang="ru-RU" sz="1400" b="1" i="1" dirty="0" err="1">
                <a:solidFill>
                  <a:srgbClr val="171717"/>
                </a:solidFill>
                <a:ea typeface="Calibri" panose="020F0502020204030204" pitchFamily="34" charset="0"/>
              </a:rPr>
              <a:t>автоописанием</a:t>
            </a:r>
            <a:r>
              <a:rPr lang="en-US" sz="1400" b="1" i="1" dirty="0">
                <a:solidFill>
                  <a:srgbClr val="171717"/>
                </a:solidFill>
                <a:ea typeface="Calibri" panose="020F0502020204030204" pitchFamily="34" charset="0"/>
              </a:rPr>
              <a:t>.</a:t>
            </a:r>
            <a:endParaRPr lang="ru-RU" sz="1400" b="1" dirty="0"/>
          </a:p>
        </p:txBody>
      </p:sp>
      <p:pic>
        <p:nvPicPr>
          <p:cNvPr id="2" name="Рисунок 1">
            <a:extLst>
              <a:ext uri="{FF2B5EF4-FFF2-40B4-BE49-F238E27FC236}">
                <a16:creationId xmlns:a16="http://schemas.microsoft.com/office/drawing/2014/main" id="{0BF78D6D-DD95-131A-9A39-6AACD0CD4908}"/>
              </a:ext>
            </a:extLst>
          </p:cNvPr>
          <p:cNvPicPr>
            <a:picLocks noChangeAspect="1"/>
          </p:cNvPicPr>
          <p:nvPr/>
        </p:nvPicPr>
        <p:blipFill>
          <a:blip r:embed="rId2"/>
          <a:stretch>
            <a:fillRect/>
          </a:stretch>
        </p:blipFill>
        <p:spPr>
          <a:xfrm>
            <a:off x="3968749" y="809625"/>
            <a:ext cx="5499101" cy="4649494"/>
          </a:xfrm>
          <a:prstGeom prst="rect">
            <a:avLst/>
          </a:prstGeom>
        </p:spPr>
      </p:pic>
    </p:spTree>
    <p:extLst>
      <p:ext uri="{BB962C8B-B14F-4D97-AF65-F5344CB8AC3E}">
        <p14:creationId xmlns:p14="http://schemas.microsoft.com/office/powerpoint/2010/main" val="168451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i="1" dirty="0">
                <a:solidFill>
                  <a:srgbClr val="171717"/>
                </a:solidFill>
                <a:effectLst/>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b="1" i="1" dirty="0">
                <a:solidFill>
                  <a:srgbClr val="171717"/>
                </a:solidFill>
                <a:ea typeface="Calibri" panose="020F0502020204030204" pitchFamily="34" charset="0"/>
                <a:cs typeface="Times New Roman" panose="02020603050405020304" pitchFamily="18" charset="0"/>
              </a:rPr>
              <a:t>                                                              21</a:t>
            </a:r>
            <a:r>
              <a:rPr lang="en-US" sz="1400" b="1" i="1" dirty="0">
                <a:solidFill>
                  <a:srgbClr val="171717"/>
                </a:solidFill>
                <a:effectLst/>
                <a:ea typeface="Calibri" panose="020F0502020204030204" pitchFamily="34" charset="0"/>
              </a:rPr>
              <a:t>.</a:t>
            </a:r>
            <a:r>
              <a:rPr lang="ru-RU" sz="1400" b="1" i="1" dirty="0">
                <a:solidFill>
                  <a:srgbClr val="171717"/>
                </a:solidFill>
                <a:ea typeface="Calibri" panose="020F0502020204030204" pitchFamily="34" charset="0"/>
              </a:rPr>
              <a:t> Диаграммы дерева</a:t>
            </a:r>
            <a:r>
              <a:rPr lang="en-US" sz="1400" b="1" i="1" dirty="0">
                <a:solidFill>
                  <a:srgbClr val="171717"/>
                </a:solidFill>
                <a:ea typeface="Calibri" panose="020F0502020204030204" pitchFamily="34" charset="0"/>
              </a:rPr>
              <a:t>.</a:t>
            </a:r>
            <a:endParaRPr lang="ru-RU" sz="1400" b="1" dirty="0"/>
          </a:p>
        </p:txBody>
      </p:sp>
      <p:pic>
        <p:nvPicPr>
          <p:cNvPr id="3" name="Рисунок 2">
            <a:extLst>
              <a:ext uri="{FF2B5EF4-FFF2-40B4-BE49-F238E27FC236}">
                <a16:creationId xmlns:a16="http://schemas.microsoft.com/office/drawing/2014/main" id="{8AF6BF84-1DA6-9465-2046-F96A207CC03B}"/>
              </a:ext>
            </a:extLst>
          </p:cNvPr>
          <p:cNvPicPr>
            <a:picLocks noChangeAspect="1"/>
          </p:cNvPicPr>
          <p:nvPr/>
        </p:nvPicPr>
        <p:blipFill>
          <a:blip r:embed="rId2"/>
          <a:stretch>
            <a:fillRect/>
          </a:stretch>
        </p:blipFill>
        <p:spPr>
          <a:xfrm>
            <a:off x="3759112" y="1133475"/>
            <a:ext cx="6276478" cy="3952875"/>
          </a:xfrm>
          <a:prstGeom prst="rect">
            <a:avLst/>
          </a:prstGeom>
        </p:spPr>
      </p:pic>
    </p:spTree>
    <p:extLst>
      <p:ext uri="{BB962C8B-B14F-4D97-AF65-F5344CB8AC3E}">
        <p14:creationId xmlns:p14="http://schemas.microsoft.com/office/powerpoint/2010/main" val="3212574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i="1" dirty="0">
                <a:solidFill>
                  <a:srgbClr val="171717"/>
                </a:solidFill>
                <a:effectLst/>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r>
              <a:rPr lang="ru-RU" sz="1400" b="1" i="1" dirty="0">
                <a:solidFill>
                  <a:srgbClr val="171717"/>
                </a:solidFill>
                <a:ea typeface="Calibri" panose="020F0502020204030204" pitchFamily="34" charset="0"/>
                <a:cs typeface="Times New Roman" panose="02020603050405020304" pitchFamily="18" charset="0"/>
              </a:rPr>
              <a:t>22</a:t>
            </a:r>
            <a:r>
              <a:rPr lang="en-US" sz="1400" b="1" i="1" dirty="0">
                <a:solidFill>
                  <a:srgbClr val="171717"/>
                </a:solidFill>
                <a:effectLst/>
                <a:ea typeface="Calibri" panose="020F0502020204030204" pitchFamily="34" charset="0"/>
              </a:rPr>
              <a:t>.</a:t>
            </a:r>
            <a:r>
              <a:rPr lang="ru-RU" sz="1400" b="1" i="1" dirty="0">
                <a:solidFill>
                  <a:srgbClr val="171717"/>
                </a:solidFill>
                <a:ea typeface="Calibri" panose="020F0502020204030204" pitchFamily="34" charset="0"/>
              </a:rPr>
              <a:t> Каскадные диаграммы</a:t>
            </a:r>
            <a:r>
              <a:rPr lang="en-US" sz="1400" b="1" i="1" dirty="0">
                <a:solidFill>
                  <a:srgbClr val="171717"/>
                </a:solidFill>
                <a:ea typeface="Calibri" panose="020F0502020204030204" pitchFamily="34" charset="0"/>
              </a:rPr>
              <a:t>.</a:t>
            </a:r>
            <a:endParaRPr lang="ru-RU" sz="1400" b="1" dirty="0"/>
          </a:p>
        </p:txBody>
      </p:sp>
      <p:pic>
        <p:nvPicPr>
          <p:cNvPr id="2" name="Рисунок 1">
            <a:extLst>
              <a:ext uri="{FF2B5EF4-FFF2-40B4-BE49-F238E27FC236}">
                <a16:creationId xmlns:a16="http://schemas.microsoft.com/office/drawing/2014/main" id="{8CFFF17D-0CB3-E88D-06EB-9A88E3E2D41E}"/>
              </a:ext>
            </a:extLst>
          </p:cNvPr>
          <p:cNvPicPr>
            <a:picLocks noChangeAspect="1"/>
          </p:cNvPicPr>
          <p:nvPr/>
        </p:nvPicPr>
        <p:blipFill>
          <a:blip r:embed="rId2"/>
          <a:stretch>
            <a:fillRect/>
          </a:stretch>
        </p:blipFill>
        <p:spPr>
          <a:xfrm>
            <a:off x="3742724" y="809626"/>
            <a:ext cx="6031513" cy="4591050"/>
          </a:xfrm>
          <a:prstGeom prst="rect">
            <a:avLst/>
          </a:prstGeom>
        </p:spPr>
      </p:pic>
    </p:spTree>
    <p:extLst>
      <p:ext uri="{BB962C8B-B14F-4D97-AF65-F5344CB8AC3E}">
        <p14:creationId xmlns:p14="http://schemas.microsoft.com/office/powerpoint/2010/main" val="2540417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i="1" dirty="0">
                <a:solidFill>
                  <a:srgbClr val="171717"/>
                </a:solidFill>
                <a:effectLst/>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b="1" i="1" dirty="0">
                <a:solidFill>
                  <a:srgbClr val="171717"/>
                </a:solidFill>
                <a:ea typeface="Calibri" panose="020F0502020204030204" pitchFamily="34" charset="0"/>
                <a:cs typeface="Times New Roman" panose="02020603050405020304" pitchFamily="18" charset="0"/>
              </a:rPr>
              <a:t>                                             23</a:t>
            </a:r>
            <a:r>
              <a:rPr lang="en-US" sz="1400" b="1" i="1" dirty="0">
                <a:solidFill>
                  <a:srgbClr val="171717"/>
                </a:solidFill>
                <a:effectLst/>
                <a:ea typeface="Calibri" panose="020F0502020204030204" pitchFamily="34" charset="0"/>
              </a:rPr>
              <a:t>.</a:t>
            </a:r>
            <a:r>
              <a:rPr lang="ru-RU" sz="1400" b="1" i="1" dirty="0">
                <a:solidFill>
                  <a:srgbClr val="171717"/>
                </a:solidFill>
                <a:ea typeface="Calibri" panose="020F0502020204030204" pitchFamily="34" charset="0"/>
              </a:rPr>
              <a:t> Визуальные элементы </a:t>
            </a:r>
            <a:r>
              <a:rPr lang="en-US" sz="1400" b="1" i="1" dirty="0">
                <a:solidFill>
                  <a:srgbClr val="171717"/>
                </a:solidFill>
                <a:ea typeface="Calibri" panose="020F0502020204030204" pitchFamily="34" charset="0"/>
              </a:rPr>
              <a:t>Power Apps.</a:t>
            </a:r>
            <a:endParaRPr lang="ru-RU" sz="1400" b="1" dirty="0"/>
          </a:p>
        </p:txBody>
      </p:sp>
      <p:pic>
        <p:nvPicPr>
          <p:cNvPr id="3" name="Рисунок 2">
            <a:extLst>
              <a:ext uri="{FF2B5EF4-FFF2-40B4-BE49-F238E27FC236}">
                <a16:creationId xmlns:a16="http://schemas.microsoft.com/office/drawing/2014/main" id="{7F4E0D57-9623-2632-36EC-3935235F288E}"/>
              </a:ext>
            </a:extLst>
          </p:cNvPr>
          <p:cNvPicPr>
            <a:picLocks noChangeAspect="1"/>
          </p:cNvPicPr>
          <p:nvPr/>
        </p:nvPicPr>
        <p:blipFill>
          <a:blip r:embed="rId2"/>
          <a:stretch>
            <a:fillRect/>
          </a:stretch>
        </p:blipFill>
        <p:spPr>
          <a:xfrm>
            <a:off x="3157551" y="809625"/>
            <a:ext cx="7045311" cy="4229100"/>
          </a:xfrm>
          <a:prstGeom prst="rect">
            <a:avLst/>
          </a:prstGeom>
        </p:spPr>
      </p:pic>
    </p:spTree>
    <p:extLst>
      <p:ext uri="{BB962C8B-B14F-4D97-AF65-F5344CB8AC3E}">
        <p14:creationId xmlns:p14="http://schemas.microsoft.com/office/powerpoint/2010/main" val="16718620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i="1" dirty="0">
                <a:solidFill>
                  <a:srgbClr val="171717"/>
                </a:solidFill>
                <a:effectLst/>
                <a:ea typeface="Calibri" panose="020F0502020204030204" pitchFamily="34" charset="0"/>
                <a:cs typeface="Times New Roman" panose="02020603050405020304" pitchFamily="18" charset="0"/>
              </a:rPr>
              <a:t>         </a:t>
            </a: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r>
              <a:rPr lang="ru-RU" sz="1400" b="1" i="1" dirty="0">
                <a:solidFill>
                  <a:srgbClr val="171717"/>
                </a:solidFill>
                <a:ea typeface="Calibri" panose="020F0502020204030204" pitchFamily="34" charset="0"/>
                <a:cs typeface="Times New Roman" panose="02020603050405020304" pitchFamily="18" charset="0"/>
              </a:rPr>
              <a:t>24</a:t>
            </a:r>
            <a:r>
              <a:rPr lang="en-US" sz="1400" b="1" i="1" dirty="0">
                <a:solidFill>
                  <a:srgbClr val="171717"/>
                </a:solidFill>
                <a:effectLst/>
                <a:ea typeface="Calibri" panose="020F0502020204030204" pitchFamily="34" charset="0"/>
              </a:rPr>
              <a:t>.</a:t>
            </a:r>
            <a:r>
              <a:rPr lang="ru-RU" sz="1400" b="1" i="1" dirty="0">
                <a:solidFill>
                  <a:srgbClr val="171717"/>
                </a:solidFill>
                <a:ea typeface="Calibri" panose="020F0502020204030204" pitchFamily="34" charset="0"/>
              </a:rPr>
              <a:t> Визуальные элементы «Вопросы и ответы»</a:t>
            </a:r>
            <a:r>
              <a:rPr lang="en-US" sz="1400" b="1" i="1" dirty="0">
                <a:solidFill>
                  <a:srgbClr val="171717"/>
                </a:solidFill>
                <a:ea typeface="Calibri" panose="020F0502020204030204" pitchFamily="34" charset="0"/>
              </a:rPr>
              <a:t>.</a:t>
            </a:r>
            <a:endParaRPr lang="ru-RU" sz="1400" b="1" dirty="0"/>
          </a:p>
        </p:txBody>
      </p:sp>
      <p:pic>
        <p:nvPicPr>
          <p:cNvPr id="2" name="Рисунок 1">
            <a:extLst>
              <a:ext uri="{FF2B5EF4-FFF2-40B4-BE49-F238E27FC236}">
                <a16:creationId xmlns:a16="http://schemas.microsoft.com/office/drawing/2014/main" id="{41300615-EC36-64F0-FE0E-52CCE914C87F}"/>
              </a:ext>
            </a:extLst>
          </p:cNvPr>
          <p:cNvPicPr>
            <a:picLocks noChangeAspect="1"/>
          </p:cNvPicPr>
          <p:nvPr/>
        </p:nvPicPr>
        <p:blipFill>
          <a:blip r:embed="rId2"/>
          <a:stretch>
            <a:fillRect/>
          </a:stretch>
        </p:blipFill>
        <p:spPr>
          <a:xfrm>
            <a:off x="3521075" y="2076450"/>
            <a:ext cx="6482854" cy="2124075"/>
          </a:xfrm>
          <a:prstGeom prst="rect">
            <a:avLst/>
          </a:prstGeom>
        </p:spPr>
      </p:pic>
    </p:spTree>
    <p:extLst>
      <p:ext uri="{BB962C8B-B14F-4D97-AF65-F5344CB8AC3E}">
        <p14:creationId xmlns:p14="http://schemas.microsoft.com/office/powerpoint/2010/main" val="29211058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i="1" dirty="0">
                <a:solidFill>
                  <a:srgbClr val="171717"/>
                </a:solidFill>
                <a:effectLst/>
                <a:ea typeface="Calibri" panose="020F0502020204030204" pitchFamily="34" charset="0"/>
                <a:cs typeface="Times New Roman" panose="02020603050405020304" pitchFamily="18" charset="0"/>
              </a:rPr>
              <a:t>         </a:t>
            </a: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endParaRPr lang="ru-RU" sz="1400" i="1" dirty="0">
              <a:solidFill>
                <a:srgbClr val="171717"/>
              </a:solidFill>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a typeface="Calibri" panose="020F0502020204030204" pitchFamily="34" charset="0"/>
              <a:cs typeface="Times New Roman" panose="02020603050405020304" pitchFamily="18" charset="0"/>
            </a:endParaRPr>
          </a:p>
          <a:p>
            <a:pPr marL="0" indent="0">
              <a:buNone/>
            </a:pPr>
            <a:r>
              <a:rPr lang="ru-RU" sz="1400" i="1" dirty="0">
                <a:solidFill>
                  <a:srgbClr val="171717"/>
                </a:solidFill>
                <a:ea typeface="Calibri" panose="020F0502020204030204" pitchFamily="34" charset="0"/>
                <a:cs typeface="Times New Roman" panose="02020603050405020304" pitchFamily="18" charset="0"/>
              </a:rPr>
              <a:t>                                              </a:t>
            </a:r>
            <a:r>
              <a:rPr lang="ru-RU" sz="1400" b="1" i="1" dirty="0">
                <a:solidFill>
                  <a:srgbClr val="171717"/>
                </a:solidFill>
                <a:ea typeface="Calibri" panose="020F0502020204030204" pitchFamily="34" charset="0"/>
                <a:cs typeface="Times New Roman" panose="02020603050405020304" pitchFamily="18" charset="0"/>
              </a:rPr>
              <a:t>25</a:t>
            </a:r>
            <a:r>
              <a:rPr lang="en-US" sz="1400" b="1" i="1" dirty="0">
                <a:solidFill>
                  <a:srgbClr val="171717"/>
                </a:solidFill>
                <a:effectLst/>
                <a:ea typeface="Calibri" panose="020F0502020204030204" pitchFamily="34" charset="0"/>
              </a:rPr>
              <a:t>.</a:t>
            </a:r>
            <a:r>
              <a:rPr lang="ru-RU" sz="1400" b="1" i="1" dirty="0">
                <a:solidFill>
                  <a:srgbClr val="171717"/>
                </a:solidFill>
                <a:ea typeface="Calibri" panose="020F0502020204030204" pitchFamily="34" charset="0"/>
              </a:rPr>
              <a:t> Визуальные элементы скрипта </a:t>
            </a:r>
            <a:r>
              <a:rPr lang="en-US" sz="1400" b="1" i="1" dirty="0">
                <a:solidFill>
                  <a:srgbClr val="171717"/>
                </a:solidFill>
                <a:ea typeface="Calibri" panose="020F0502020204030204" pitchFamily="34" charset="0"/>
              </a:rPr>
              <a:t>R.</a:t>
            </a:r>
            <a:endParaRPr lang="ru-RU" sz="1400" b="1" dirty="0"/>
          </a:p>
        </p:txBody>
      </p:sp>
      <p:pic>
        <p:nvPicPr>
          <p:cNvPr id="3" name="Рисунок 2">
            <a:extLst>
              <a:ext uri="{FF2B5EF4-FFF2-40B4-BE49-F238E27FC236}">
                <a16:creationId xmlns:a16="http://schemas.microsoft.com/office/drawing/2014/main" id="{E5C44726-C037-6C0B-D435-0457B456C204}"/>
              </a:ext>
            </a:extLst>
          </p:cNvPr>
          <p:cNvPicPr>
            <a:picLocks noChangeAspect="1"/>
          </p:cNvPicPr>
          <p:nvPr/>
        </p:nvPicPr>
        <p:blipFill>
          <a:blip r:embed="rId2"/>
          <a:stretch>
            <a:fillRect/>
          </a:stretch>
        </p:blipFill>
        <p:spPr>
          <a:xfrm>
            <a:off x="4093209" y="809625"/>
            <a:ext cx="5155566" cy="4760110"/>
          </a:xfrm>
          <a:prstGeom prst="rect">
            <a:avLst/>
          </a:prstGeom>
        </p:spPr>
      </p:pic>
    </p:spTree>
    <p:extLst>
      <p:ext uri="{BB962C8B-B14F-4D97-AF65-F5344CB8AC3E}">
        <p14:creationId xmlns:p14="http://schemas.microsoft.com/office/powerpoint/2010/main" val="2497573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A943B50A-4ECF-1570-7C09-9FFEE67FBD72}"/>
              </a:ext>
            </a:extLst>
          </p:cNvPr>
          <p:cNvSpPr>
            <a:spLocks noGrp="1"/>
          </p:cNvSpPr>
          <p:nvPr>
            <p:ph idx="1"/>
          </p:nvPr>
        </p:nvSpPr>
        <p:spPr>
          <a:xfrm>
            <a:off x="2589213" y="809625"/>
            <a:ext cx="8915400" cy="5734049"/>
          </a:xfrm>
        </p:spPr>
        <p:txBody>
          <a:bodyPr/>
          <a:lstStyle/>
          <a:p>
            <a:pPr marL="0" indent="0">
              <a:buNone/>
            </a:pPr>
            <a:endParaRPr lang="ru-RU" i="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u-RU" sz="1400" i="1" dirty="0">
              <a:solidFill>
                <a:srgbClr val="171717"/>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ru-RU" sz="1400" i="1" dirty="0">
                <a:solidFill>
                  <a:srgbClr val="171717"/>
                </a:solidFill>
                <a:effectLst/>
                <a:ea typeface="Calibri" panose="020F0502020204030204" pitchFamily="34" charset="0"/>
                <a:cs typeface="Times New Roman" panose="02020603050405020304" pitchFamily="18" charset="0"/>
              </a:rPr>
              <a:t>         </a:t>
            </a:r>
            <a:r>
              <a:rPr lang="ru-RU" sz="1400" i="1" dirty="0">
                <a:solidFill>
                  <a:srgbClr val="171717"/>
                </a:solidFill>
                <a:ea typeface="Calibri" panose="020F0502020204030204" pitchFamily="34" charset="0"/>
                <a:cs typeface="Times New Roman" panose="02020603050405020304" pitchFamily="18" charset="0"/>
              </a:rPr>
              <a:t>    </a:t>
            </a:r>
          </a:p>
          <a:p>
            <a:pPr marL="0" indent="0">
              <a:buNone/>
            </a:pPr>
            <a:r>
              <a:rPr lang="ru-RU" sz="1400" i="1" dirty="0">
                <a:solidFill>
                  <a:srgbClr val="171717"/>
                </a:solidFill>
                <a:ea typeface="Calibri" panose="020F0502020204030204" pitchFamily="34" charset="0"/>
                <a:cs typeface="Times New Roman" panose="02020603050405020304" pitchFamily="18" charset="0"/>
              </a:rPr>
              <a:t>                                          </a:t>
            </a:r>
          </a:p>
          <a:p>
            <a:pPr marL="0" indent="0">
              <a:buNone/>
            </a:pPr>
            <a:endParaRPr lang="ru-RU" sz="1400" i="1" dirty="0">
              <a:solidFill>
                <a:srgbClr val="171717"/>
              </a:solidFill>
              <a:ea typeface="Calibri" panose="020F0502020204030204" pitchFamily="34" charset="0"/>
              <a:cs typeface="Times New Roman" panose="02020603050405020304" pitchFamily="18" charset="0"/>
            </a:endParaRPr>
          </a:p>
          <a:p>
            <a:pPr marL="0" indent="0">
              <a:buNone/>
            </a:pPr>
            <a:endParaRPr lang="ru-RU" sz="1400" i="1" dirty="0">
              <a:solidFill>
                <a:srgbClr val="171717"/>
              </a:solidFill>
              <a:ea typeface="Calibri" panose="020F0502020204030204" pitchFamily="34" charset="0"/>
              <a:cs typeface="Times New Roman" panose="02020603050405020304" pitchFamily="18" charset="0"/>
            </a:endParaRPr>
          </a:p>
          <a:p>
            <a:pPr marL="0" indent="0">
              <a:buNone/>
            </a:pPr>
            <a:r>
              <a:rPr lang="ru-RU" sz="1400" b="1" i="1" dirty="0">
                <a:solidFill>
                  <a:srgbClr val="171717"/>
                </a:solidFill>
                <a:ea typeface="Calibri" panose="020F0502020204030204" pitchFamily="34" charset="0"/>
                <a:cs typeface="Times New Roman" panose="02020603050405020304" pitchFamily="18" charset="0"/>
              </a:rPr>
              <a:t>                                               26</a:t>
            </a:r>
            <a:r>
              <a:rPr lang="en-US" sz="1400" b="1" i="1" dirty="0">
                <a:solidFill>
                  <a:srgbClr val="171717"/>
                </a:solidFill>
                <a:effectLst/>
                <a:ea typeface="Calibri" panose="020F0502020204030204" pitchFamily="34" charset="0"/>
              </a:rPr>
              <a:t>.</a:t>
            </a:r>
            <a:r>
              <a:rPr lang="ru-RU" sz="1400" b="1" i="1" dirty="0">
                <a:solidFill>
                  <a:srgbClr val="171717"/>
                </a:solidFill>
                <a:ea typeface="Calibri" panose="020F0502020204030204" pitchFamily="34" charset="0"/>
              </a:rPr>
              <a:t> Визуальные элементы</a:t>
            </a:r>
            <a:r>
              <a:rPr lang="en-US" sz="1400" b="1" i="1" dirty="0">
                <a:solidFill>
                  <a:srgbClr val="171717"/>
                </a:solidFill>
                <a:ea typeface="Calibri" panose="020F0502020204030204" pitchFamily="34" charset="0"/>
              </a:rPr>
              <a:t> Python.</a:t>
            </a:r>
            <a:endParaRPr lang="ru-RU" sz="1400" b="1" dirty="0"/>
          </a:p>
        </p:txBody>
      </p:sp>
      <p:pic>
        <p:nvPicPr>
          <p:cNvPr id="2" name="Рисунок 1">
            <a:extLst>
              <a:ext uri="{FF2B5EF4-FFF2-40B4-BE49-F238E27FC236}">
                <a16:creationId xmlns:a16="http://schemas.microsoft.com/office/drawing/2014/main" id="{9EB740BB-FBFB-5C89-1FA8-F57D7DF6324A}"/>
              </a:ext>
            </a:extLst>
          </p:cNvPr>
          <p:cNvPicPr>
            <a:picLocks noChangeAspect="1"/>
          </p:cNvPicPr>
          <p:nvPr/>
        </p:nvPicPr>
        <p:blipFill>
          <a:blip r:embed="rId2"/>
          <a:stretch>
            <a:fillRect/>
          </a:stretch>
        </p:blipFill>
        <p:spPr>
          <a:xfrm>
            <a:off x="2682874" y="647700"/>
            <a:ext cx="7145113" cy="1736725"/>
          </a:xfrm>
          <a:prstGeom prst="rect">
            <a:avLst/>
          </a:prstGeom>
        </p:spPr>
      </p:pic>
      <p:pic>
        <p:nvPicPr>
          <p:cNvPr id="4" name="Рисунок 3">
            <a:extLst>
              <a:ext uri="{FF2B5EF4-FFF2-40B4-BE49-F238E27FC236}">
                <a16:creationId xmlns:a16="http://schemas.microsoft.com/office/drawing/2014/main" id="{FD8CE2F4-5FAA-293C-A599-C126BCC19CBC}"/>
              </a:ext>
            </a:extLst>
          </p:cNvPr>
          <p:cNvPicPr>
            <a:picLocks noChangeAspect="1"/>
          </p:cNvPicPr>
          <p:nvPr/>
        </p:nvPicPr>
        <p:blipFill>
          <a:blip r:embed="rId3"/>
          <a:stretch>
            <a:fillRect/>
          </a:stretch>
        </p:blipFill>
        <p:spPr>
          <a:xfrm>
            <a:off x="2682874" y="2384425"/>
            <a:ext cx="7145113" cy="3365500"/>
          </a:xfrm>
          <a:prstGeom prst="rect">
            <a:avLst/>
          </a:prstGeom>
        </p:spPr>
      </p:pic>
    </p:spTree>
    <p:extLst>
      <p:ext uri="{BB962C8B-B14F-4D97-AF65-F5344CB8AC3E}">
        <p14:creationId xmlns:p14="http://schemas.microsoft.com/office/powerpoint/2010/main" val="17606452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AA4BF0-A533-8C2C-D079-48626861DB1D}"/>
              </a:ext>
            </a:extLst>
          </p:cNvPr>
          <p:cNvSpPr>
            <a:spLocks noGrp="1"/>
          </p:cNvSpPr>
          <p:nvPr>
            <p:ph type="title"/>
          </p:nvPr>
        </p:nvSpPr>
        <p:spPr/>
        <p:txBody>
          <a:bodyPr>
            <a:normAutofit fontScale="90000"/>
          </a:bodyPr>
          <a:lstStyle/>
          <a:p>
            <a:pPr algn="ctr"/>
            <a:r>
              <a:rPr lang="ru-RU" sz="2700" b="1" dirty="0">
                <a:solidFill>
                  <a:schemeClr val="tx1"/>
                </a:solidFill>
              </a:rPr>
              <a:t>Глава 2</a:t>
            </a:r>
            <a:r>
              <a:rPr lang="en-US" sz="2700" b="1" dirty="0">
                <a:solidFill>
                  <a:schemeClr val="tx1"/>
                </a:solidFill>
              </a:rPr>
              <a:t>. </a:t>
            </a:r>
            <a:r>
              <a:rPr lang="ru-RU" sz="2700" b="1" dirty="0">
                <a:solidFill>
                  <a:schemeClr val="tx1"/>
                </a:solidFill>
                <a:effectLst/>
                <a:ea typeface="Calibri" panose="020F0502020204030204" pitchFamily="34" charset="0"/>
                <a:cs typeface="Times New Roman" panose="02020603050405020304" pitchFamily="18" charset="0"/>
              </a:rPr>
              <a:t>СТАТИСТИКА В ЮРИСПРУДЕНЦИИ И АКТУАЛЬНОСТЬ РАБОТЫ С ДАННЫМИ В АДВОКАТСКОЙ ДЕЯТЕЛЬНОСТИ.</a:t>
            </a:r>
            <a:br>
              <a:rPr lang="ru-RU" sz="1800" dirty="0">
                <a:solidFill>
                  <a:schemeClr val="tx1"/>
                </a:solidFill>
                <a:effectLst/>
                <a:ea typeface="Calibri" panose="020F0502020204030204" pitchFamily="34" charset="0"/>
                <a:cs typeface="Times New Roman" panose="02020603050405020304" pitchFamily="18" charset="0"/>
              </a:rPr>
            </a:br>
            <a:endParaRPr lang="ru-RU" dirty="0">
              <a:solidFill>
                <a:schemeClr val="tx1"/>
              </a:solidFill>
            </a:endParaRPr>
          </a:p>
        </p:txBody>
      </p:sp>
      <p:sp>
        <p:nvSpPr>
          <p:cNvPr id="3" name="Объект 2">
            <a:extLst>
              <a:ext uri="{FF2B5EF4-FFF2-40B4-BE49-F238E27FC236}">
                <a16:creationId xmlns:a16="http://schemas.microsoft.com/office/drawing/2014/main" id="{6F25E143-3071-34F4-D69D-7F7DDA19CB7C}"/>
              </a:ext>
            </a:extLst>
          </p:cNvPr>
          <p:cNvSpPr>
            <a:spLocks noGrp="1"/>
          </p:cNvSpPr>
          <p:nvPr>
            <p:ph idx="1"/>
          </p:nvPr>
        </p:nvSpPr>
        <p:spPr/>
        <p:txBody>
          <a:bodyPr>
            <a:normAutofit/>
          </a:bodyPr>
          <a:lstStyle/>
          <a:p>
            <a:pPr marL="0" indent="0" algn="ctr">
              <a:buNone/>
            </a:pPr>
            <a:r>
              <a:rPr lang="ru-RU" sz="2000" b="1" dirty="0">
                <a:solidFill>
                  <a:schemeClr val="tx1"/>
                </a:solidFill>
                <a:effectLst/>
                <a:latin typeface="+mj-lt"/>
                <a:ea typeface="Calibri" panose="020F0502020204030204" pitchFamily="34" charset="0"/>
                <a:cs typeface="Times New Roman" panose="02020603050405020304" pitchFamily="18" charset="0"/>
              </a:rPr>
              <a:t>2.1.	Общее понятие судебной статистики и методы подсчета.</a:t>
            </a:r>
          </a:p>
          <a:p>
            <a:pPr marL="0" indent="0" algn="ctr">
              <a:buNone/>
            </a:pPr>
            <a:endParaRPr lang="ru-RU" sz="1500" dirty="0">
              <a:solidFill>
                <a:schemeClr val="tx1"/>
              </a:solidFill>
              <a:effectLst/>
              <a:ea typeface="Calibri" panose="020F0502020204030204" pitchFamily="34" charset="0"/>
            </a:endParaRPr>
          </a:p>
          <a:p>
            <a:pPr marL="0" indent="0" algn="just">
              <a:buNone/>
            </a:pPr>
            <a:r>
              <a:rPr lang="ru-RU" sz="1400" dirty="0">
                <a:solidFill>
                  <a:schemeClr val="tx1"/>
                </a:solidFill>
                <a:effectLst/>
                <a:ea typeface="Calibri" panose="020F0502020204030204" pitchFamily="34" charset="0"/>
              </a:rPr>
              <a:t>Предметом правовой статистики служит количественная сторона качественно однородных массовых правовых и иных юридически значимых явлений и процессов, тенденции и закономерности их развития в конкретных условиях места и времени. </a:t>
            </a:r>
            <a:endParaRPr lang="ru-RU" sz="1400" b="1" dirty="0">
              <a:solidFill>
                <a:schemeClr val="tx1"/>
              </a:solidFill>
              <a:ea typeface="Calibri" panose="020F0502020204030204" pitchFamily="34" charset="0"/>
              <a:cs typeface="Times New Roman" panose="02020603050405020304" pitchFamily="18" charset="0"/>
            </a:endParaRPr>
          </a:p>
          <a:p>
            <a:pPr marL="0" indent="0" algn="just">
              <a:buNone/>
            </a:pPr>
            <a:endParaRPr lang="ru-RU" sz="1400" b="1" dirty="0">
              <a:solidFill>
                <a:schemeClr val="tx1"/>
              </a:solidFill>
              <a:effectLst/>
              <a:ea typeface="Calibri" panose="020F0502020204030204" pitchFamily="34" charset="0"/>
              <a:cs typeface="Times New Roman" panose="02020603050405020304" pitchFamily="18" charset="0"/>
            </a:endParaRPr>
          </a:p>
          <a:p>
            <a:pPr marL="0" indent="0" algn="just">
              <a:buNone/>
            </a:pPr>
            <a:r>
              <a:rPr lang="ru-RU" sz="1400" dirty="0">
                <a:solidFill>
                  <a:schemeClr val="tx1"/>
                </a:solidFill>
                <a:effectLst/>
                <a:ea typeface="Calibri" panose="020F0502020204030204" pitchFamily="34" charset="0"/>
                <a:cs typeface="Times New Roman" panose="02020603050405020304" pitchFamily="18" charset="0"/>
              </a:rPr>
              <a:t>Объектом изучения правовой статистики служит деятельность всех государственных органов (прокуратуры, милиции, исправительно-трудовых учреждений, нотариата и др.) и судов, осуществляющих уголовно-правовую, административную и гражданско-правовую охрану общественного и государственного строя, всех форм собственности, прав и законных интересов граждан и организаций, а также общества и государства.</a:t>
            </a:r>
          </a:p>
          <a:p>
            <a:pPr marL="0" indent="0" algn="ctr">
              <a:buNone/>
            </a:pPr>
            <a:endParaRPr lang="ru-RU" sz="2000" dirty="0">
              <a:solidFill>
                <a:schemeClr val="tx1"/>
              </a:solidFill>
              <a:effectLst/>
              <a:ea typeface="Calibri" panose="020F0502020204030204" pitchFamily="34" charset="0"/>
              <a:cs typeface="Times New Roman" panose="02020603050405020304" pitchFamily="18" charset="0"/>
            </a:endParaRPr>
          </a:p>
          <a:p>
            <a:endParaRPr lang="ru-RU" dirty="0">
              <a:solidFill>
                <a:schemeClr val="tx1"/>
              </a:solidFill>
            </a:endParaRPr>
          </a:p>
        </p:txBody>
      </p:sp>
    </p:spTree>
    <p:extLst>
      <p:ext uri="{BB962C8B-B14F-4D97-AF65-F5344CB8AC3E}">
        <p14:creationId xmlns:p14="http://schemas.microsoft.com/office/powerpoint/2010/main" val="6736307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644EB581-9300-D387-AA5A-721CF0B95005}"/>
              </a:ext>
            </a:extLst>
          </p:cNvPr>
          <p:cNvSpPr>
            <a:spLocks noGrp="1"/>
          </p:cNvSpPr>
          <p:nvPr>
            <p:ph idx="1"/>
          </p:nvPr>
        </p:nvSpPr>
        <p:spPr>
          <a:xfrm>
            <a:off x="2522537" y="1123950"/>
            <a:ext cx="8915400" cy="4829175"/>
          </a:xfrm>
        </p:spPr>
        <p:txBody>
          <a:bodyPr/>
          <a:lstStyle/>
          <a:p>
            <a:pPr indent="0" algn="just">
              <a:lnSpc>
                <a:spcPct val="150000"/>
              </a:lnSpc>
              <a:buNone/>
            </a:pPr>
            <a:r>
              <a:rPr lang="ru-RU" sz="1400" dirty="0">
                <a:solidFill>
                  <a:schemeClr val="tx1"/>
                </a:solidFill>
                <a:ea typeface="Calibri" panose="020F0502020204030204" pitchFamily="34" charset="0"/>
                <a:cs typeface="Times New Roman" panose="02020603050405020304" pitchFamily="18" charset="0"/>
              </a:rPr>
              <a:t>В</a:t>
            </a:r>
            <a:r>
              <a:rPr lang="ru-RU" sz="1400" dirty="0">
                <a:solidFill>
                  <a:schemeClr val="tx1"/>
                </a:solidFill>
                <a:effectLst/>
                <a:ea typeface="Calibri" panose="020F0502020204030204" pitchFamily="34" charset="0"/>
                <a:cs typeface="Times New Roman" panose="02020603050405020304" pitchFamily="18" charset="0"/>
              </a:rPr>
              <a:t> составе правовой статистики выделяются следующие три комплексные отрасли:</a:t>
            </a:r>
          </a:p>
          <a:p>
            <a:pPr indent="449580" algn="just">
              <a:lnSpc>
                <a:spcPct val="150000"/>
              </a:lnSpc>
            </a:pPr>
            <a:r>
              <a:rPr lang="ru-RU" sz="1400" dirty="0">
                <a:solidFill>
                  <a:schemeClr val="tx1"/>
                </a:solidFill>
                <a:effectLst/>
                <a:ea typeface="Calibri" panose="020F0502020204030204" pitchFamily="34" charset="0"/>
                <a:cs typeface="Times New Roman" panose="02020603050405020304" pitchFamily="18" charset="0"/>
              </a:rPr>
              <a:t>1)	уголовно-правовая статистика;</a:t>
            </a:r>
          </a:p>
          <a:p>
            <a:pPr indent="449580" algn="just">
              <a:lnSpc>
                <a:spcPct val="150000"/>
              </a:lnSpc>
            </a:pPr>
            <a:r>
              <a:rPr lang="ru-RU" sz="1400" dirty="0">
                <a:solidFill>
                  <a:schemeClr val="tx1"/>
                </a:solidFill>
                <a:effectLst/>
                <a:ea typeface="Calibri" panose="020F0502020204030204" pitchFamily="34" charset="0"/>
                <a:cs typeface="Times New Roman" panose="02020603050405020304" pitchFamily="18" charset="0"/>
              </a:rPr>
              <a:t>2)	гражданско-правовая статистика;</a:t>
            </a:r>
          </a:p>
          <a:p>
            <a:pPr indent="449580" algn="just">
              <a:lnSpc>
                <a:spcPct val="150000"/>
              </a:lnSpc>
            </a:pPr>
            <a:r>
              <a:rPr lang="ru-RU" sz="1400" dirty="0">
                <a:solidFill>
                  <a:schemeClr val="tx1"/>
                </a:solidFill>
                <a:effectLst/>
                <a:ea typeface="Calibri" panose="020F0502020204030204" pitchFamily="34" charset="0"/>
                <a:cs typeface="Times New Roman" panose="02020603050405020304" pitchFamily="18" charset="0"/>
              </a:rPr>
              <a:t>3)	административно-правовая статистика. </a:t>
            </a:r>
          </a:p>
          <a:p>
            <a:pPr indent="0" algn="just">
              <a:lnSpc>
                <a:spcPct val="150000"/>
              </a:lnSpc>
              <a:buNone/>
            </a:pPr>
            <a:r>
              <a:rPr lang="ru-RU" sz="1400" dirty="0">
                <a:solidFill>
                  <a:schemeClr val="tx1"/>
                </a:solidFill>
                <a:effectLst/>
                <a:ea typeface="Calibri" panose="020F0502020204030204" pitchFamily="34" charset="0"/>
                <a:cs typeface="Times New Roman" panose="02020603050405020304" pitchFamily="18" charset="0"/>
              </a:rPr>
              <a:t>Уголовно-правовая статистика подразделяется на:</a:t>
            </a:r>
          </a:p>
          <a:p>
            <a:pPr indent="449580" algn="just">
              <a:lnSpc>
                <a:spcPct val="150000"/>
              </a:lnSpc>
            </a:pPr>
            <a:r>
              <a:rPr lang="ru-RU" sz="1400" dirty="0">
                <a:solidFill>
                  <a:schemeClr val="tx1"/>
                </a:solidFill>
                <a:effectLst/>
                <a:ea typeface="Calibri" panose="020F0502020204030204" pitchFamily="34" charset="0"/>
                <a:cs typeface="Times New Roman" panose="02020603050405020304" pitchFamily="18" charset="0"/>
              </a:rPr>
              <a:t>1)	Статистику предварительного расследования, учитывающую преступность и деятельность органов предварительного расследования (органов дознания, предварительного следствия и прокуратуры).</a:t>
            </a:r>
          </a:p>
          <a:p>
            <a:pPr indent="449580" algn="just">
              <a:lnSpc>
                <a:spcPct val="150000"/>
              </a:lnSpc>
            </a:pPr>
            <a:r>
              <a:rPr lang="ru-RU" sz="1400" dirty="0">
                <a:solidFill>
                  <a:schemeClr val="tx1"/>
                </a:solidFill>
                <a:effectLst/>
                <a:ea typeface="Calibri" panose="020F0502020204030204" pitchFamily="34" charset="0"/>
                <a:cs typeface="Times New Roman" panose="02020603050405020304" pitchFamily="18" charset="0"/>
              </a:rPr>
              <a:t>2)	Статистику уголовного судопроизводства.</a:t>
            </a:r>
          </a:p>
          <a:p>
            <a:pPr indent="449580" algn="just">
              <a:lnSpc>
                <a:spcPct val="150000"/>
              </a:lnSpc>
            </a:pPr>
            <a:r>
              <a:rPr lang="ru-RU" sz="1400" dirty="0">
                <a:solidFill>
                  <a:schemeClr val="tx1"/>
                </a:solidFill>
                <a:effectLst/>
                <a:ea typeface="Calibri" panose="020F0502020204030204" pitchFamily="34" charset="0"/>
                <a:cs typeface="Times New Roman" panose="02020603050405020304" pitchFamily="18" charset="0"/>
              </a:rPr>
              <a:t>3)	Статистику исполнения приговоров.</a:t>
            </a:r>
          </a:p>
          <a:p>
            <a:pPr indent="0" algn="just">
              <a:lnSpc>
                <a:spcPct val="150000"/>
              </a:lnSpc>
              <a:buNone/>
            </a:pPr>
            <a:endParaRPr lang="ru-RU"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indent="0" algn="just">
              <a:lnSpc>
                <a:spcPct val="150000"/>
              </a:lnSpc>
              <a:buNone/>
            </a:pPr>
            <a:endParaRPr lang="ru-RU"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solidFill>
                <a:schemeClr val="tx1"/>
              </a:solidFill>
            </a:endParaRPr>
          </a:p>
        </p:txBody>
      </p:sp>
    </p:spTree>
    <p:extLst>
      <p:ext uri="{BB962C8B-B14F-4D97-AF65-F5344CB8AC3E}">
        <p14:creationId xmlns:p14="http://schemas.microsoft.com/office/powerpoint/2010/main" val="3814199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85FC7169-AD85-B217-2159-9A64D563E753}"/>
              </a:ext>
            </a:extLst>
          </p:cNvPr>
          <p:cNvSpPr>
            <a:spLocks noGrp="1"/>
          </p:cNvSpPr>
          <p:nvPr>
            <p:ph idx="1"/>
          </p:nvPr>
        </p:nvSpPr>
        <p:spPr>
          <a:xfrm>
            <a:off x="2560637" y="1038226"/>
            <a:ext cx="8915400" cy="5819774"/>
          </a:xfrm>
        </p:spPr>
        <p:txBody>
          <a:bodyPr>
            <a:normAutofit fontScale="70000" lnSpcReduction="20000"/>
          </a:bodyPr>
          <a:lstStyle/>
          <a:p>
            <a:pPr indent="0" algn="just">
              <a:lnSpc>
                <a:spcPct val="150000"/>
              </a:lnSpc>
              <a:buNone/>
            </a:pPr>
            <a:r>
              <a:rPr lang="ru-RU" sz="2000" b="1" dirty="0">
                <a:solidFill>
                  <a:schemeClr val="tx1"/>
                </a:solidFill>
                <a:effectLst/>
                <a:ea typeface="Calibri" panose="020F0502020204030204" pitchFamily="34" charset="0"/>
                <a:cs typeface="Times New Roman" panose="02020603050405020304" pitchFamily="18" charset="0"/>
              </a:rPr>
              <a:t>1.</a:t>
            </a:r>
            <a:r>
              <a:rPr lang="ru-RU" sz="2000" dirty="0">
                <a:solidFill>
                  <a:schemeClr val="tx1"/>
                </a:solidFill>
                <a:effectLst/>
                <a:ea typeface="Calibri" panose="020F0502020204030204" pitchFamily="34" charset="0"/>
                <a:cs typeface="Times New Roman" panose="02020603050405020304" pitchFamily="18" charset="0"/>
              </a:rPr>
              <a:t>	 В случае, если вы еще не загрузили данные, следует начать работу с вкладки </a:t>
            </a:r>
            <a:r>
              <a:rPr lang="ru-RU" sz="2000" b="1" dirty="0">
                <a:solidFill>
                  <a:schemeClr val="tx1"/>
                </a:solidFill>
                <a:effectLst/>
                <a:ea typeface="Calibri" panose="020F0502020204030204" pitchFamily="34" charset="0"/>
                <a:cs typeface="Times New Roman" panose="02020603050405020304" pitchFamily="18" charset="0"/>
              </a:rPr>
              <a:t>«Главная» - «Создать источник»</a:t>
            </a:r>
            <a:r>
              <a:rPr lang="ru-RU" sz="2000" dirty="0">
                <a:solidFill>
                  <a:schemeClr val="tx1"/>
                </a:solidFill>
                <a:effectLst/>
                <a:ea typeface="Calibri" panose="020F0502020204030204" pitchFamily="34" charset="0"/>
                <a:cs typeface="Times New Roman" panose="02020603050405020304" pitchFamily="18" charset="0"/>
              </a:rPr>
              <a:t>, после чего выбрать наиболее подходящий для вас источник загрузки ваших данных из выпадающего списка (таблица </a:t>
            </a:r>
            <a:r>
              <a:rPr lang="en-US" sz="2000" dirty="0">
                <a:solidFill>
                  <a:schemeClr val="tx1"/>
                </a:solidFill>
                <a:effectLst/>
                <a:ea typeface="Calibri" panose="020F0502020204030204" pitchFamily="34" charset="0"/>
                <a:cs typeface="Times New Roman" panose="02020603050405020304" pitchFamily="18" charset="0"/>
              </a:rPr>
              <a:t>Microsoft Excel</a:t>
            </a:r>
            <a:r>
              <a:rPr lang="ru-RU" sz="2000" dirty="0">
                <a:solidFill>
                  <a:schemeClr val="tx1"/>
                </a:solidFill>
                <a:effectLst/>
                <a:ea typeface="Calibri" panose="020F0502020204030204" pitchFamily="34" charset="0"/>
                <a:cs typeface="Times New Roman" panose="02020603050405020304" pitchFamily="18" charset="0"/>
              </a:rPr>
              <a:t>, </a:t>
            </a:r>
            <a:r>
              <a:rPr lang="en-US" sz="2000" dirty="0">
                <a:solidFill>
                  <a:schemeClr val="tx1"/>
                </a:solidFill>
                <a:effectLst/>
                <a:ea typeface="Calibri" panose="020F0502020204030204" pitchFamily="34" charset="0"/>
                <a:cs typeface="Times New Roman" panose="02020603050405020304" pitchFamily="18" charset="0"/>
              </a:rPr>
              <a:t>SQL Server</a:t>
            </a:r>
            <a:r>
              <a:rPr lang="ru-RU" sz="2000" dirty="0">
                <a:solidFill>
                  <a:schemeClr val="tx1"/>
                </a:solidFill>
                <a:effectLst/>
                <a:ea typeface="Calibri" panose="020F0502020204030204" pitchFamily="34" charset="0"/>
                <a:cs typeface="Times New Roman" panose="02020603050405020304" pitchFamily="18" charset="0"/>
              </a:rPr>
              <a:t>, источник из сети «Интернет» и т.д.).</a:t>
            </a:r>
          </a:p>
          <a:p>
            <a:pPr indent="0" algn="just">
              <a:lnSpc>
                <a:spcPct val="150000"/>
              </a:lnSpc>
              <a:buNone/>
            </a:pPr>
            <a:r>
              <a:rPr lang="ru-RU" sz="2000" dirty="0">
                <a:solidFill>
                  <a:schemeClr val="tx1"/>
                </a:solidFill>
                <a:effectLst/>
                <a:ea typeface="Calibri" panose="020F0502020204030204" pitchFamily="34" charset="0"/>
                <a:cs typeface="Times New Roman" panose="02020603050405020304" pitchFamily="18" charset="0"/>
              </a:rPr>
              <a:t>Аналогичную функцию </a:t>
            </a:r>
            <a:r>
              <a:rPr lang="en-US" sz="2000" dirty="0">
                <a:solidFill>
                  <a:schemeClr val="tx1"/>
                </a:solidFill>
                <a:effectLst/>
                <a:ea typeface="Calibri" panose="020F0502020204030204" pitchFamily="34" charset="0"/>
                <a:cs typeface="Times New Roman" panose="02020603050405020304" pitchFamily="18" charset="0"/>
              </a:rPr>
              <a:t>Microsoft Power BI Desktop </a:t>
            </a:r>
            <a:r>
              <a:rPr lang="ru-RU" sz="2000" dirty="0">
                <a:solidFill>
                  <a:schemeClr val="tx1"/>
                </a:solidFill>
                <a:effectLst/>
                <a:ea typeface="Calibri" panose="020F0502020204030204" pitchFamily="34" charset="0"/>
                <a:cs typeface="Times New Roman" panose="02020603050405020304" pitchFamily="18" charset="0"/>
              </a:rPr>
              <a:t>последних версий предоставляет на заглавном экране непосредственно после загрузки программы. </a:t>
            </a:r>
          </a:p>
          <a:p>
            <a:pPr indent="0" algn="just">
              <a:lnSpc>
                <a:spcPct val="150000"/>
              </a:lnSpc>
              <a:buNone/>
            </a:pPr>
            <a:r>
              <a:rPr lang="ru-RU" sz="2000" dirty="0">
                <a:solidFill>
                  <a:schemeClr val="tx1"/>
                </a:solidFill>
                <a:effectLst/>
                <a:ea typeface="Calibri" panose="020F0502020204030204" pitchFamily="34" charset="0"/>
                <a:cs typeface="Times New Roman" panose="02020603050405020304" pitchFamily="18" charset="0"/>
              </a:rPr>
              <a:t>После выбора источника и загрузки выбранного файла </a:t>
            </a:r>
            <a:r>
              <a:rPr lang="en-US" sz="2000" dirty="0">
                <a:solidFill>
                  <a:schemeClr val="tx1"/>
                </a:solidFill>
                <a:effectLst/>
                <a:ea typeface="Calibri" panose="020F0502020204030204" pitchFamily="34" charset="0"/>
                <a:cs typeface="Times New Roman" panose="02020603050405020304" pitchFamily="18" charset="0"/>
              </a:rPr>
              <a:t>Power BI </a:t>
            </a:r>
            <a:r>
              <a:rPr lang="ru-RU" sz="2000" dirty="0">
                <a:solidFill>
                  <a:schemeClr val="tx1"/>
                </a:solidFill>
                <a:effectLst/>
                <a:ea typeface="Calibri" panose="020F0502020204030204" pitchFamily="34" charset="0"/>
                <a:cs typeface="Times New Roman" panose="02020603050405020304" pitchFamily="18" charset="0"/>
              </a:rPr>
              <a:t>самостоятельно предложит вам автоматически сгенерированные данные в табличной форме для последующей работы с ними в </a:t>
            </a:r>
            <a:r>
              <a:rPr lang="en-US" sz="2000" dirty="0">
                <a:solidFill>
                  <a:schemeClr val="tx1"/>
                </a:solidFill>
                <a:effectLst/>
                <a:ea typeface="Calibri" panose="020F0502020204030204" pitchFamily="34" charset="0"/>
                <a:cs typeface="Times New Roman" panose="02020603050405020304" pitchFamily="18" charset="0"/>
              </a:rPr>
              <a:t>Power Query</a:t>
            </a:r>
            <a:r>
              <a:rPr lang="ru-RU" sz="2000" dirty="0">
                <a:solidFill>
                  <a:schemeClr val="tx1"/>
                </a:solidFill>
                <a:effectLst/>
                <a:ea typeface="Calibri" panose="020F0502020204030204" pitchFamily="34" charset="0"/>
                <a:cs typeface="Times New Roman" panose="02020603050405020304" pitchFamily="18" charset="0"/>
              </a:rPr>
              <a:t>. </a:t>
            </a:r>
          </a:p>
          <a:p>
            <a:pPr indent="0" algn="just">
              <a:lnSpc>
                <a:spcPct val="150000"/>
              </a:lnSpc>
              <a:buNone/>
            </a:pPr>
            <a:r>
              <a:rPr lang="ru-RU" sz="2000" dirty="0">
                <a:solidFill>
                  <a:schemeClr val="tx1"/>
                </a:solidFill>
                <a:effectLst/>
                <a:ea typeface="Calibri" panose="020F0502020204030204" pitchFamily="34" charset="0"/>
                <a:cs typeface="Times New Roman" panose="02020603050405020304" pitchFamily="18" charset="0"/>
              </a:rPr>
              <a:t>Вкладка </a:t>
            </a:r>
            <a:r>
              <a:rPr lang="ru-RU" sz="2000" b="1" dirty="0">
                <a:solidFill>
                  <a:schemeClr val="tx1"/>
                </a:solidFill>
                <a:effectLst/>
                <a:ea typeface="Calibri" panose="020F0502020204030204" pitchFamily="34" charset="0"/>
                <a:cs typeface="Times New Roman" panose="02020603050405020304" pitchFamily="18" charset="0"/>
              </a:rPr>
              <a:t>«Главная»</a:t>
            </a:r>
            <a:r>
              <a:rPr lang="ru-RU" sz="2000" dirty="0">
                <a:solidFill>
                  <a:schemeClr val="tx1"/>
                </a:solidFill>
                <a:effectLst/>
                <a:ea typeface="Calibri" panose="020F0502020204030204" pitchFamily="34" charset="0"/>
                <a:cs typeface="Times New Roman" panose="02020603050405020304" pitchFamily="18" charset="0"/>
              </a:rPr>
              <a:t> также примечательна функцией удаления столбцов через вкладку </a:t>
            </a:r>
            <a:r>
              <a:rPr lang="ru-RU" sz="2000" b="1" dirty="0">
                <a:solidFill>
                  <a:schemeClr val="tx1"/>
                </a:solidFill>
                <a:effectLst/>
                <a:ea typeface="Calibri" panose="020F0502020204030204" pitchFamily="34" charset="0"/>
                <a:cs typeface="Times New Roman" panose="02020603050405020304" pitchFamily="18" charset="0"/>
              </a:rPr>
              <a:t>«Управление столбцами» - «Удалить столбцы» </a:t>
            </a:r>
            <a:r>
              <a:rPr lang="ru-RU" sz="2000" dirty="0">
                <a:solidFill>
                  <a:schemeClr val="tx1"/>
                </a:solidFill>
                <a:effectLst/>
                <a:ea typeface="Calibri" panose="020F0502020204030204" pitchFamily="34" charset="0"/>
                <a:cs typeface="Times New Roman" panose="02020603050405020304" pitchFamily="18" charset="0"/>
              </a:rPr>
              <a:t>и большим функционалом для работы со строками через вкладку</a:t>
            </a:r>
            <a:r>
              <a:rPr lang="ru-RU" sz="2000" b="1" dirty="0">
                <a:solidFill>
                  <a:schemeClr val="tx1"/>
                </a:solidFill>
                <a:effectLst/>
                <a:ea typeface="Calibri" panose="020F0502020204030204" pitchFamily="34" charset="0"/>
                <a:cs typeface="Times New Roman" panose="02020603050405020304" pitchFamily="18" charset="0"/>
              </a:rPr>
              <a:t> «Сократить строки» - «Сохранить строки» </a:t>
            </a:r>
            <a:r>
              <a:rPr lang="ru-RU" sz="2000" dirty="0">
                <a:solidFill>
                  <a:schemeClr val="tx1"/>
                </a:solidFill>
                <a:effectLst/>
                <a:ea typeface="Calibri" panose="020F0502020204030204" pitchFamily="34" charset="0"/>
                <a:cs typeface="Times New Roman" panose="02020603050405020304" pitchFamily="18" charset="0"/>
              </a:rPr>
              <a:t>или</a:t>
            </a:r>
            <a:r>
              <a:rPr lang="ru-RU" sz="2000" b="1" dirty="0">
                <a:solidFill>
                  <a:schemeClr val="tx1"/>
                </a:solidFill>
                <a:effectLst/>
                <a:ea typeface="Calibri" panose="020F0502020204030204" pitchFamily="34" charset="0"/>
                <a:cs typeface="Times New Roman" panose="02020603050405020304" pitchFamily="18" charset="0"/>
              </a:rPr>
              <a:t> «Удалить строки». </a:t>
            </a:r>
            <a:r>
              <a:rPr lang="ru-RU" sz="2000" dirty="0">
                <a:solidFill>
                  <a:schemeClr val="tx1"/>
                </a:solidFill>
                <a:effectLst/>
                <a:ea typeface="Calibri" panose="020F0502020204030204" pitchFamily="34" charset="0"/>
                <a:cs typeface="Times New Roman" panose="02020603050405020304" pitchFamily="18" charset="0"/>
              </a:rPr>
              <a:t>Во вкладке</a:t>
            </a:r>
            <a:r>
              <a:rPr lang="ru-RU" sz="2000" b="1" dirty="0">
                <a:solidFill>
                  <a:schemeClr val="tx1"/>
                </a:solidFill>
                <a:effectLst/>
                <a:ea typeface="Calibri" panose="020F0502020204030204" pitchFamily="34" charset="0"/>
                <a:cs typeface="Times New Roman" panose="02020603050405020304" pitchFamily="18" charset="0"/>
              </a:rPr>
              <a:t> «Удалить строки» </a:t>
            </a:r>
            <a:r>
              <a:rPr lang="ru-RU" sz="2000" dirty="0">
                <a:solidFill>
                  <a:schemeClr val="tx1"/>
                </a:solidFill>
                <a:effectLst/>
                <a:ea typeface="Calibri" panose="020F0502020204030204" pitchFamily="34" charset="0"/>
                <a:cs typeface="Times New Roman" panose="02020603050405020304" pitchFamily="18" charset="0"/>
              </a:rPr>
              <a:t>можно выбрать функцию</a:t>
            </a:r>
            <a:r>
              <a:rPr lang="ru-RU" sz="2000" b="1" dirty="0">
                <a:solidFill>
                  <a:schemeClr val="tx1"/>
                </a:solidFill>
                <a:effectLst/>
                <a:ea typeface="Calibri" panose="020F0502020204030204" pitchFamily="34" charset="0"/>
                <a:cs typeface="Times New Roman" panose="02020603050405020304" pitchFamily="18" charset="0"/>
              </a:rPr>
              <a:t> «Удалить дубликаты» </a:t>
            </a:r>
            <a:r>
              <a:rPr lang="ru-RU" sz="2000" dirty="0">
                <a:solidFill>
                  <a:schemeClr val="tx1"/>
                </a:solidFill>
                <a:effectLst/>
                <a:ea typeface="Calibri" panose="020F0502020204030204" pitchFamily="34" charset="0"/>
                <a:cs typeface="Times New Roman" panose="02020603050405020304" pitchFamily="18" charset="0"/>
              </a:rPr>
              <a:t>и</a:t>
            </a:r>
            <a:r>
              <a:rPr lang="ru-RU" sz="2000" b="1" dirty="0">
                <a:solidFill>
                  <a:schemeClr val="tx1"/>
                </a:solidFill>
                <a:effectLst/>
                <a:ea typeface="Calibri" panose="020F0502020204030204" pitchFamily="34" charset="0"/>
                <a:cs typeface="Times New Roman" panose="02020603050405020304" pitchFamily="18" charset="0"/>
              </a:rPr>
              <a:t> «Удалить пустые строки», </a:t>
            </a:r>
            <a:r>
              <a:rPr lang="ru-RU" sz="2000" dirty="0">
                <a:solidFill>
                  <a:schemeClr val="tx1"/>
                </a:solidFill>
                <a:effectLst/>
                <a:ea typeface="Calibri" panose="020F0502020204030204" pitchFamily="34" charset="0"/>
                <a:cs typeface="Times New Roman" panose="02020603050405020304" pitchFamily="18" charset="0"/>
              </a:rPr>
              <a:t>что при необходимости мы настоятельно рекомендуем делать для более корректной последующей работы с данными – в этом случае программа удалит все определенные ею дубликаты и пустые строки в выбранном столбце. </a:t>
            </a:r>
          </a:p>
          <a:p>
            <a:endParaRPr lang="ru-RU" dirty="0">
              <a:solidFill>
                <a:schemeClr val="tx1"/>
              </a:solidFill>
            </a:endParaRPr>
          </a:p>
        </p:txBody>
      </p:sp>
    </p:spTree>
    <p:extLst>
      <p:ext uri="{BB962C8B-B14F-4D97-AF65-F5344CB8AC3E}">
        <p14:creationId xmlns:p14="http://schemas.microsoft.com/office/powerpoint/2010/main" val="2733520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71D8CE0-7606-78E9-D03D-3006B948794A}"/>
              </a:ext>
            </a:extLst>
          </p:cNvPr>
          <p:cNvSpPr>
            <a:spLocks noGrp="1"/>
          </p:cNvSpPr>
          <p:nvPr>
            <p:ph idx="1"/>
          </p:nvPr>
        </p:nvSpPr>
        <p:spPr>
          <a:xfrm>
            <a:off x="2417762" y="1771650"/>
            <a:ext cx="8915400" cy="3609975"/>
          </a:xfrm>
        </p:spPr>
        <p:txBody>
          <a:bodyPr>
            <a:normAutofit/>
          </a:bodyPr>
          <a:lstStyle/>
          <a:p>
            <a:pPr marL="0" indent="0" algn="just">
              <a:buNone/>
            </a:pPr>
            <a:r>
              <a:rPr lang="ru-RU" sz="1400" dirty="0">
                <a:solidFill>
                  <a:schemeClr val="tx1"/>
                </a:solidFill>
                <a:effectLst/>
                <a:ea typeface="Calibri" panose="020F0502020204030204" pitchFamily="34" charset="0"/>
                <a:cs typeface="Times New Roman" panose="02020603050405020304" pitchFamily="18" charset="0"/>
              </a:rPr>
              <a:t>В статистическом исследовании различные статистические методы используются комплексно (системно и в сочетании). Статистическое исследование включает в себя, как правило, три стадии:</a:t>
            </a:r>
          </a:p>
          <a:p>
            <a:pPr marL="0" indent="0" algn="just">
              <a:buNone/>
            </a:pPr>
            <a:r>
              <a:rPr lang="ru-RU" sz="1400" dirty="0">
                <a:solidFill>
                  <a:schemeClr val="tx1"/>
                </a:solidFill>
                <a:effectLst/>
                <a:ea typeface="Calibri" panose="020F0502020204030204" pitchFamily="34" charset="0"/>
                <a:cs typeface="Times New Roman" panose="02020603050405020304" pitchFamily="18" charset="0"/>
              </a:rPr>
              <a:t>1)	Сбор необходимой первичной статистической информации, для чего применяется метод массового статистического наблюдения. Исходные данные для исследования можно получить из статистических карточек и отчетов, имеющихся в судах, органах прокуратуры, полиции и других правоохранительных органах, а также из материалов уголовных дел.</a:t>
            </a:r>
          </a:p>
          <a:p>
            <a:pPr marL="0" indent="0" algn="just">
              <a:buNone/>
            </a:pPr>
            <a:r>
              <a:rPr lang="ru-RU" sz="1400" dirty="0">
                <a:solidFill>
                  <a:schemeClr val="tx1"/>
                </a:solidFill>
                <a:effectLst/>
                <a:ea typeface="Calibri" panose="020F0502020204030204" pitchFamily="34" charset="0"/>
                <a:cs typeface="Times New Roman" panose="02020603050405020304" pitchFamily="18" charset="0"/>
              </a:rPr>
              <a:t>2)	Сводка и группировка (классификация) собранных в ходе массового наблюдения первичных данных.</a:t>
            </a:r>
          </a:p>
          <a:p>
            <a:pPr marL="0" indent="0" algn="just">
              <a:buNone/>
            </a:pPr>
            <a:r>
              <a:rPr lang="ru-RU" sz="1400" dirty="0">
                <a:solidFill>
                  <a:schemeClr val="tx1"/>
                </a:solidFill>
                <a:effectLst/>
                <a:ea typeface="Calibri" panose="020F0502020204030204" pitchFamily="34" charset="0"/>
                <a:cs typeface="Times New Roman" panose="02020603050405020304" pitchFamily="18" charset="0"/>
              </a:rPr>
              <a:t>3)	Анализ собранных и сгруппированных данных на основе применения обобщающих статистических показателей: абсолютных, относительных и средних величин, коэффициентов, индексов и др. </a:t>
            </a:r>
          </a:p>
          <a:p>
            <a:pPr marL="0" indent="0">
              <a:buNone/>
            </a:pPr>
            <a:endParaRPr lang="ru-RU"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solidFill>
                <a:schemeClr val="tx1"/>
              </a:solidFill>
            </a:endParaRPr>
          </a:p>
        </p:txBody>
      </p:sp>
    </p:spTree>
    <p:extLst>
      <p:ext uri="{BB962C8B-B14F-4D97-AF65-F5344CB8AC3E}">
        <p14:creationId xmlns:p14="http://schemas.microsoft.com/office/powerpoint/2010/main" val="23554664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479C16EB-68AE-EA55-56E9-2322797BA3FE}"/>
              </a:ext>
            </a:extLst>
          </p:cNvPr>
          <p:cNvSpPr>
            <a:spLocks noGrp="1"/>
          </p:cNvSpPr>
          <p:nvPr>
            <p:ph idx="1"/>
          </p:nvPr>
        </p:nvSpPr>
        <p:spPr>
          <a:xfrm>
            <a:off x="2589212" y="828675"/>
            <a:ext cx="8915400" cy="5082547"/>
          </a:xfrm>
        </p:spPr>
        <p:txBody>
          <a:bodyPr>
            <a:normAutofit/>
          </a:bodyPr>
          <a:lstStyle/>
          <a:p>
            <a:pPr marL="0" indent="0">
              <a:buNone/>
            </a:pPr>
            <a:r>
              <a:rPr lang="ru-RU" sz="2000" b="1" dirty="0">
                <a:solidFill>
                  <a:schemeClr val="tx1"/>
                </a:solidFill>
              </a:rPr>
              <a:t>2</a:t>
            </a:r>
            <a:r>
              <a:rPr lang="en-US" sz="2000" b="1" dirty="0">
                <a:solidFill>
                  <a:schemeClr val="tx1"/>
                </a:solidFill>
              </a:rPr>
              <a:t>.2. </a:t>
            </a:r>
            <a:r>
              <a:rPr lang="ru-RU" sz="2000" b="1" dirty="0">
                <a:solidFill>
                  <a:schemeClr val="tx1"/>
                </a:solidFill>
                <a:effectLst/>
                <a:ea typeface="Calibri" panose="020F0502020204030204" pitchFamily="34" charset="0"/>
              </a:rPr>
              <a:t>Статистика количества возбуждаемых уголовных дел по преступлениям различной направленности и их последующего рассмотрения в судах всех инстанций.</a:t>
            </a:r>
          </a:p>
          <a:p>
            <a:pPr marL="0" indent="0">
              <a:buNone/>
            </a:pPr>
            <a:endParaRPr lang="ru-RU" sz="2000" b="1" dirty="0">
              <a:solidFill>
                <a:schemeClr val="tx1"/>
              </a:solidFill>
              <a:ea typeface="Calibri" panose="020F0502020204030204" pitchFamily="34" charset="0"/>
            </a:endParaRPr>
          </a:p>
          <a:p>
            <a:pPr marL="0" indent="0">
              <a:buNone/>
            </a:pPr>
            <a:r>
              <a:rPr lang="ru-RU" sz="1400" dirty="0">
                <a:solidFill>
                  <a:schemeClr val="tx1"/>
                </a:solidFill>
                <a:effectLst/>
                <a:ea typeface="Calibri" panose="020F0502020204030204" pitchFamily="34" charset="0"/>
                <a:cs typeface="Times New Roman" panose="02020603050405020304" pitchFamily="18" charset="0"/>
              </a:rPr>
              <a:t>Функция по обработке статистической информации количественных показателей, собранных на досудебной стадии производства по уголовным делам, лежит на органах прокуратуры районного звена, прокуратуры субъектов Российской Федерации и Генеральной прокуратуре Российской Федерации. </a:t>
            </a:r>
          </a:p>
          <a:p>
            <a:pPr marL="0" indent="0">
              <a:buNone/>
            </a:pPr>
            <a:endParaRPr lang="ru-RU" sz="1400" dirty="0">
              <a:effectLst/>
              <a:ea typeface="Calibri" panose="020F0502020204030204" pitchFamily="34" charset="0"/>
            </a:endParaRPr>
          </a:p>
          <a:p>
            <a:pPr marL="0" indent="0">
              <a:buNone/>
            </a:pPr>
            <a:endParaRPr lang="ru-RU" sz="1400" dirty="0">
              <a:ea typeface="Calibri" panose="020F0502020204030204" pitchFamily="34" charset="0"/>
            </a:endParaRPr>
          </a:p>
          <a:p>
            <a:pPr marL="0" indent="0">
              <a:buNone/>
            </a:pPr>
            <a:r>
              <a:rPr lang="ru-RU" sz="1400" dirty="0">
                <a:solidFill>
                  <a:schemeClr val="tx1"/>
                </a:solidFill>
                <a:effectLst/>
                <a:ea typeface="Calibri" panose="020F0502020204030204" pitchFamily="34" charset="0"/>
              </a:rPr>
              <a:t>Генеральная прокуратура Российской Федерации анализирует полученные статистические показатели и публикует их для широкой аудитории в форме ежемесячных статистических отчетов на своем официальном интернет-портале правовой статистики</a:t>
            </a:r>
            <a:r>
              <a:rPr lang="en-US" sz="1400" dirty="0">
                <a:solidFill>
                  <a:schemeClr val="tx1"/>
                </a:solidFill>
                <a:effectLst/>
                <a:ea typeface="Calibri" panose="020F0502020204030204" pitchFamily="34" charset="0"/>
              </a:rPr>
              <a:t>.</a:t>
            </a:r>
            <a:endParaRPr lang="ru-RU" sz="1400" b="1" dirty="0">
              <a:solidFill>
                <a:schemeClr val="tx1"/>
              </a:solidFill>
              <a:effectLst/>
              <a:ea typeface="Calibri" panose="020F0502020204030204" pitchFamily="34" charset="0"/>
            </a:endParaRPr>
          </a:p>
        </p:txBody>
      </p:sp>
    </p:spTree>
    <p:extLst>
      <p:ext uri="{BB962C8B-B14F-4D97-AF65-F5344CB8AC3E}">
        <p14:creationId xmlns:p14="http://schemas.microsoft.com/office/powerpoint/2010/main" val="1094703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97399559-3FC6-AE73-C917-B35F441456C9}"/>
              </a:ext>
            </a:extLst>
          </p:cNvPr>
          <p:cNvPicPr>
            <a:picLocks noChangeAspect="1"/>
          </p:cNvPicPr>
          <p:nvPr/>
        </p:nvPicPr>
        <p:blipFill>
          <a:blip r:embed="rId2"/>
          <a:stretch>
            <a:fillRect/>
          </a:stretch>
        </p:blipFill>
        <p:spPr>
          <a:xfrm>
            <a:off x="3829050" y="828675"/>
            <a:ext cx="5267325" cy="4764378"/>
          </a:xfrm>
          <a:prstGeom prst="rect">
            <a:avLst/>
          </a:prstGeom>
        </p:spPr>
      </p:pic>
      <p:sp>
        <p:nvSpPr>
          <p:cNvPr id="6" name="TextBox 5">
            <a:extLst>
              <a:ext uri="{FF2B5EF4-FFF2-40B4-BE49-F238E27FC236}">
                <a16:creationId xmlns:a16="http://schemas.microsoft.com/office/drawing/2014/main" id="{8949B693-982A-399E-089E-34C7069B0B2C}"/>
              </a:ext>
            </a:extLst>
          </p:cNvPr>
          <p:cNvSpPr txBox="1"/>
          <p:nvPr/>
        </p:nvSpPr>
        <p:spPr>
          <a:xfrm>
            <a:off x="1590675" y="5593053"/>
            <a:ext cx="10020299" cy="697692"/>
          </a:xfrm>
          <a:prstGeom prst="rect">
            <a:avLst/>
          </a:prstGeom>
          <a:noFill/>
        </p:spPr>
        <p:txBody>
          <a:bodyPr wrap="square">
            <a:spAutoFit/>
          </a:bodyPr>
          <a:lstStyle/>
          <a:p>
            <a:pPr algn="ctr">
              <a:lnSpc>
                <a:spcPct val="150000"/>
              </a:lnSpc>
            </a:pPr>
            <a:r>
              <a:rPr lang="ru-RU" sz="1400" b="1" dirty="0">
                <a:effectLst/>
                <a:ea typeface="Calibri" panose="020F0502020204030204" pitchFamily="34" charset="0"/>
                <a:cs typeface="Times New Roman" panose="02020603050405020304" pitchFamily="18" charset="0"/>
              </a:rPr>
              <a:t>Структура зарегистрированных преступлений в России по категориям</a:t>
            </a:r>
          </a:p>
          <a:p>
            <a:pPr algn="ctr">
              <a:lnSpc>
                <a:spcPct val="150000"/>
              </a:lnSpc>
            </a:pPr>
            <a:r>
              <a:rPr lang="ru-RU" sz="1400" b="1" dirty="0">
                <a:effectLst/>
                <a:ea typeface="Calibri" panose="020F0502020204030204" pitchFamily="34" charset="0"/>
                <a:cs typeface="Times New Roman" panose="02020603050405020304" pitchFamily="18" charset="0"/>
              </a:rPr>
              <a:t>в январе – октябре 2022 года</a:t>
            </a:r>
            <a:r>
              <a:rPr lang="en-US" sz="1400" b="1" dirty="0">
                <a:effectLst/>
                <a:ea typeface="Calibri" panose="020F0502020204030204" pitchFamily="34" charset="0"/>
                <a:cs typeface="Times New Roman" panose="02020603050405020304" pitchFamily="18" charset="0"/>
              </a:rPr>
              <a:t>.</a:t>
            </a:r>
            <a:endParaRPr lang="ru-RU" sz="1400" b="1"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97283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49B693-982A-399E-089E-34C7069B0B2C}"/>
              </a:ext>
            </a:extLst>
          </p:cNvPr>
          <p:cNvSpPr txBox="1"/>
          <p:nvPr/>
        </p:nvSpPr>
        <p:spPr>
          <a:xfrm>
            <a:off x="1446211" y="5815710"/>
            <a:ext cx="10020299" cy="376257"/>
          </a:xfrm>
          <a:prstGeom prst="rect">
            <a:avLst/>
          </a:prstGeom>
          <a:noFill/>
        </p:spPr>
        <p:txBody>
          <a:bodyPr wrap="square">
            <a:spAutoFit/>
          </a:bodyPr>
          <a:lstStyle/>
          <a:p>
            <a:pPr algn="ctr">
              <a:lnSpc>
                <a:spcPct val="150000"/>
              </a:lnSpc>
            </a:pPr>
            <a:r>
              <a:rPr lang="ru-RU" sz="1400" b="1" dirty="0">
                <a:effectLst/>
                <a:ea typeface="Calibri" panose="020F0502020204030204" pitchFamily="34" charset="0"/>
              </a:rPr>
              <a:t>Структура преступности в России в январе – октябре 2022 года.</a:t>
            </a:r>
            <a:endParaRPr lang="ru-RU" sz="1400" b="1" dirty="0">
              <a:effectLst/>
              <a:ea typeface="Calibri" panose="020F0502020204030204" pitchFamily="34" charset="0"/>
              <a:cs typeface="Times New Roman" panose="02020603050405020304" pitchFamily="18" charset="0"/>
            </a:endParaRPr>
          </a:p>
        </p:txBody>
      </p:sp>
      <p:pic>
        <p:nvPicPr>
          <p:cNvPr id="2" name="Рисунок 1">
            <a:extLst>
              <a:ext uri="{FF2B5EF4-FFF2-40B4-BE49-F238E27FC236}">
                <a16:creationId xmlns:a16="http://schemas.microsoft.com/office/drawing/2014/main" id="{2F5247B2-5CF6-8B20-20C3-2D4BAC0C3222}"/>
              </a:ext>
            </a:extLst>
          </p:cNvPr>
          <p:cNvPicPr>
            <a:picLocks noChangeAspect="1"/>
          </p:cNvPicPr>
          <p:nvPr/>
        </p:nvPicPr>
        <p:blipFill>
          <a:blip r:embed="rId2"/>
          <a:stretch>
            <a:fillRect/>
          </a:stretch>
        </p:blipFill>
        <p:spPr>
          <a:xfrm>
            <a:off x="3863974" y="854161"/>
            <a:ext cx="5184775" cy="4738892"/>
          </a:xfrm>
          <a:prstGeom prst="rect">
            <a:avLst/>
          </a:prstGeom>
        </p:spPr>
      </p:pic>
    </p:spTree>
    <p:extLst>
      <p:ext uri="{BB962C8B-B14F-4D97-AF65-F5344CB8AC3E}">
        <p14:creationId xmlns:p14="http://schemas.microsoft.com/office/powerpoint/2010/main" val="37057250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49B693-982A-399E-089E-34C7069B0B2C}"/>
              </a:ext>
            </a:extLst>
          </p:cNvPr>
          <p:cNvSpPr txBox="1"/>
          <p:nvPr/>
        </p:nvSpPr>
        <p:spPr>
          <a:xfrm>
            <a:off x="1543050" y="5735928"/>
            <a:ext cx="10020299" cy="1020216"/>
          </a:xfrm>
          <a:prstGeom prst="rect">
            <a:avLst/>
          </a:prstGeom>
          <a:noFill/>
        </p:spPr>
        <p:txBody>
          <a:bodyPr wrap="square">
            <a:spAutoFit/>
          </a:bodyPr>
          <a:lstStyle/>
          <a:p>
            <a:pPr algn="ctr">
              <a:lnSpc>
                <a:spcPct val="150000"/>
              </a:lnSpc>
            </a:pPr>
            <a:r>
              <a:rPr lang="ru-RU" sz="1400" b="1" dirty="0">
                <a:effectLst/>
                <a:ea typeface="Calibri" panose="020F0502020204030204" pitchFamily="34" charset="0"/>
                <a:cs typeface="Times New Roman" panose="02020603050405020304" pitchFamily="18" charset="0"/>
              </a:rPr>
              <a:t>Сведения о предварительно расследованных преступлениях в России</a:t>
            </a:r>
          </a:p>
          <a:p>
            <a:pPr algn="ctr">
              <a:lnSpc>
                <a:spcPct val="150000"/>
              </a:lnSpc>
            </a:pPr>
            <a:r>
              <a:rPr lang="ru-RU" sz="1400" b="1" dirty="0">
                <a:effectLst/>
                <a:ea typeface="Calibri" panose="020F0502020204030204" pitchFamily="34" charset="0"/>
                <a:cs typeface="Times New Roman" panose="02020603050405020304" pitchFamily="18" charset="0"/>
              </a:rPr>
              <a:t>в январе – октябре 2022 года.</a:t>
            </a:r>
          </a:p>
          <a:p>
            <a:pPr algn="ctr">
              <a:lnSpc>
                <a:spcPct val="150000"/>
              </a:lnSpc>
            </a:pPr>
            <a:endParaRPr lang="ru-RU" sz="1400" b="1" dirty="0">
              <a:effectLst/>
              <a:ea typeface="Calibri" panose="020F0502020204030204" pitchFamily="34" charset="0"/>
              <a:cs typeface="Times New Roman" panose="02020603050405020304" pitchFamily="18" charset="0"/>
            </a:endParaRPr>
          </a:p>
        </p:txBody>
      </p:sp>
      <p:pic>
        <p:nvPicPr>
          <p:cNvPr id="3" name="Рисунок 2">
            <a:extLst>
              <a:ext uri="{FF2B5EF4-FFF2-40B4-BE49-F238E27FC236}">
                <a16:creationId xmlns:a16="http://schemas.microsoft.com/office/drawing/2014/main" id="{E48999B9-7D60-46FD-F4F3-093ABFD281A2}"/>
              </a:ext>
            </a:extLst>
          </p:cNvPr>
          <p:cNvPicPr>
            <a:picLocks noChangeAspect="1"/>
          </p:cNvPicPr>
          <p:nvPr/>
        </p:nvPicPr>
        <p:blipFill>
          <a:blip r:embed="rId2"/>
          <a:stretch>
            <a:fillRect/>
          </a:stretch>
        </p:blipFill>
        <p:spPr>
          <a:xfrm>
            <a:off x="2870517" y="866775"/>
            <a:ext cx="7435801" cy="4533900"/>
          </a:xfrm>
          <a:prstGeom prst="rect">
            <a:avLst/>
          </a:prstGeom>
        </p:spPr>
      </p:pic>
    </p:spTree>
    <p:extLst>
      <p:ext uri="{BB962C8B-B14F-4D97-AF65-F5344CB8AC3E}">
        <p14:creationId xmlns:p14="http://schemas.microsoft.com/office/powerpoint/2010/main" val="2430866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E3076A-5049-CF51-1AED-40404363EDC7}"/>
              </a:ext>
            </a:extLst>
          </p:cNvPr>
          <p:cNvSpPr>
            <a:spLocks noGrp="1"/>
          </p:cNvSpPr>
          <p:nvPr>
            <p:ph type="title"/>
          </p:nvPr>
        </p:nvSpPr>
        <p:spPr/>
        <p:txBody>
          <a:bodyPr>
            <a:normAutofit fontScale="90000"/>
          </a:bodyPr>
          <a:lstStyle/>
          <a:p>
            <a:pPr algn="ctr"/>
            <a:r>
              <a:rPr lang="ru-RU" sz="2700" b="1" dirty="0">
                <a:solidFill>
                  <a:schemeClr val="tx1"/>
                </a:solidFill>
              </a:rPr>
              <a:t>Глава 3</a:t>
            </a:r>
            <a:r>
              <a:rPr lang="en-US" sz="2700" b="1" dirty="0">
                <a:solidFill>
                  <a:schemeClr val="tx1"/>
                </a:solidFill>
              </a:rPr>
              <a:t>. </a:t>
            </a:r>
            <a:r>
              <a:rPr lang="ru-RU" sz="2700" b="1" dirty="0">
                <a:solidFill>
                  <a:schemeClr val="tx1"/>
                </a:solidFill>
                <a:effectLst/>
                <a:ea typeface="Calibri" panose="020F0502020204030204" pitchFamily="34" charset="0"/>
                <a:cs typeface="Times New Roman" panose="02020603050405020304" pitchFamily="18" charset="0"/>
              </a:rPr>
              <a:t>СОЗДАНИЕ АНАЛИТИЧЕСКОГО ОТЧЕТА В </a:t>
            </a:r>
            <a:r>
              <a:rPr lang="en-US" sz="2700" b="1" dirty="0">
                <a:solidFill>
                  <a:schemeClr val="tx1"/>
                </a:solidFill>
                <a:effectLst/>
                <a:ea typeface="Calibri" panose="020F0502020204030204" pitchFamily="34" charset="0"/>
                <a:cs typeface="Times New Roman" panose="02020603050405020304" pitchFamily="18" charset="0"/>
              </a:rPr>
              <a:t>MICROSOFT POWER BI</a:t>
            </a:r>
            <a:r>
              <a:rPr lang="ru-RU" sz="2700" b="1" dirty="0">
                <a:solidFill>
                  <a:schemeClr val="tx1"/>
                </a:solidFill>
                <a:effectLst/>
                <a:ea typeface="Calibri" panose="020F0502020204030204" pitchFamily="34" charset="0"/>
                <a:cs typeface="Times New Roman" panose="02020603050405020304" pitchFamily="18" charset="0"/>
              </a:rPr>
              <a:t> ДЛЯ ОБРАБОТКИ И ВИЗУАЛИЗАЦИИ СТАТИСТИЧЕСКИХ ДАННЫХ.</a:t>
            </a:r>
            <a:br>
              <a:rPr lang="ru-RU" sz="1800" dirty="0">
                <a:solidFill>
                  <a:schemeClr val="tx1"/>
                </a:solidFill>
                <a:effectLst/>
                <a:ea typeface="Calibri" panose="020F0502020204030204" pitchFamily="34" charset="0"/>
                <a:cs typeface="Times New Roman" panose="02020603050405020304" pitchFamily="18" charset="0"/>
              </a:rPr>
            </a:br>
            <a:endParaRPr lang="ru-RU" dirty="0">
              <a:solidFill>
                <a:schemeClr val="tx1"/>
              </a:solidFill>
            </a:endParaRPr>
          </a:p>
        </p:txBody>
      </p:sp>
      <p:sp>
        <p:nvSpPr>
          <p:cNvPr id="3" name="Объект 2">
            <a:extLst>
              <a:ext uri="{FF2B5EF4-FFF2-40B4-BE49-F238E27FC236}">
                <a16:creationId xmlns:a16="http://schemas.microsoft.com/office/drawing/2014/main" id="{08ADFF4C-1BBD-F791-22A4-B32950BBB2D4}"/>
              </a:ext>
            </a:extLst>
          </p:cNvPr>
          <p:cNvSpPr>
            <a:spLocks noGrp="1"/>
          </p:cNvSpPr>
          <p:nvPr>
            <p:ph idx="1"/>
          </p:nvPr>
        </p:nvSpPr>
        <p:spPr>
          <a:xfrm>
            <a:off x="2585499" y="2133598"/>
            <a:ext cx="8915400" cy="4100291"/>
          </a:xfrm>
        </p:spPr>
        <p:txBody>
          <a:bodyPr>
            <a:normAutofit/>
          </a:bodyPr>
          <a:lstStyle/>
          <a:p>
            <a:pPr marL="0" indent="0" algn="ctr">
              <a:buNone/>
            </a:pPr>
            <a:r>
              <a:rPr lang="ru-RU" sz="2000" b="1" dirty="0">
                <a:solidFill>
                  <a:schemeClr val="tx1"/>
                </a:solidFill>
                <a:effectLst/>
                <a:latin typeface="+mj-lt"/>
                <a:ea typeface="Calibri" panose="020F0502020204030204" pitchFamily="34" charset="0"/>
                <a:cs typeface="Times New Roman" panose="02020603050405020304" pitchFamily="18" charset="0"/>
              </a:rPr>
              <a:t>3.1.	Поиск статистической информации и ее последующая выгрузка в </a:t>
            </a:r>
            <a:r>
              <a:rPr lang="en-US" sz="2000" b="1" dirty="0">
                <a:solidFill>
                  <a:schemeClr val="tx1"/>
                </a:solidFill>
                <a:effectLst/>
                <a:latin typeface="+mj-lt"/>
                <a:ea typeface="Calibri" panose="020F0502020204030204" pitchFamily="34" charset="0"/>
                <a:cs typeface="Times New Roman" panose="02020603050405020304" pitchFamily="18" charset="0"/>
              </a:rPr>
              <a:t>Microsoft Power BI</a:t>
            </a:r>
            <a:r>
              <a:rPr lang="ru-RU" sz="2000" b="1" dirty="0">
                <a:solidFill>
                  <a:schemeClr val="tx1"/>
                </a:solidFill>
                <a:effectLst/>
                <a:latin typeface="+mj-lt"/>
                <a:ea typeface="Calibri" panose="020F0502020204030204" pitchFamily="34" charset="0"/>
                <a:cs typeface="Times New Roman" panose="02020603050405020304" pitchFamily="18" charset="0"/>
              </a:rPr>
              <a:t>.</a:t>
            </a:r>
            <a:endParaRPr lang="ru-RU" sz="2000" b="1" dirty="0">
              <a:solidFill>
                <a:schemeClr val="tx1"/>
              </a:solidFill>
              <a:latin typeface="+mj-lt"/>
              <a:ea typeface="Calibri" panose="020F0502020204030204" pitchFamily="34" charset="0"/>
              <a:cs typeface="Times New Roman" panose="02020603050405020304" pitchFamily="18" charset="0"/>
            </a:endParaRPr>
          </a:p>
          <a:p>
            <a:pPr marL="0" indent="0" algn="ctr">
              <a:buNone/>
            </a:pPr>
            <a:endParaRPr lang="ru-RU" sz="1400" dirty="0">
              <a:ea typeface="Calibri" panose="020F0502020204030204" pitchFamily="34" charset="0"/>
              <a:cs typeface="Times New Roman" panose="02020603050405020304" pitchFamily="18" charset="0"/>
            </a:endParaRPr>
          </a:p>
          <a:p>
            <a:pPr marL="0" indent="0" algn="just">
              <a:buNone/>
            </a:pPr>
            <a:r>
              <a:rPr lang="ru-RU" sz="1400" dirty="0">
                <a:solidFill>
                  <a:schemeClr val="tx1"/>
                </a:solidFill>
                <a:ea typeface="Calibri" panose="020F0502020204030204" pitchFamily="34" charset="0"/>
                <a:cs typeface="Times New Roman" panose="02020603050405020304" pitchFamily="18" charset="0"/>
              </a:rPr>
              <a:t>Н</a:t>
            </a:r>
            <a:r>
              <a:rPr lang="ru-RU" sz="1400" dirty="0">
                <a:solidFill>
                  <a:schemeClr val="tx1"/>
                </a:solidFill>
                <a:effectLst/>
                <a:ea typeface="Calibri" panose="020F0502020204030204" pitchFamily="34" charset="0"/>
                <a:cs typeface="Times New Roman" panose="02020603050405020304" pitchFamily="18" charset="0"/>
              </a:rPr>
              <a:t>аиболее интересными с точки зрения исследования и анализа статистическими данными правоохранительных органов являются имеющиеся на портале правовой статистики Генеральной прокуратуры Российской Федерации сведения о регистрации сообщений о преступлении в г. Санкт-Петербурге и Ленинградской области, сведения о расследовании уголовных дел, отсортированных по тяжести, направленности и определенным преступлениям, а также количество уголовных дел, направленных в суд с утвержденным прокурором обвинительным заключением.</a:t>
            </a:r>
          </a:p>
          <a:p>
            <a:pPr marL="0" indent="0" algn="just">
              <a:buNone/>
            </a:pPr>
            <a:endParaRPr lang="ru-RU" sz="1400" dirty="0">
              <a:ea typeface="Calibri" panose="020F0502020204030204" pitchFamily="34" charset="0"/>
              <a:cs typeface="Times New Roman" panose="02020603050405020304" pitchFamily="18" charset="0"/>
            </a:endParaRPr>
          </a:p>
          <a:p>
            <a:pPr marL="0" indent="0" algn="just">
              <a:buNone/>
            </a:pPr>
            <a:r>
              <a:rPr lang="ru-RU" sz="1400" dirty="0">
                <a:solidFill>
                  <a:schemeClr val="tx1"/>
                </a:solidFill>
                <a:ea typeface="Calibri" panose="020F0502020204030204" pitchFamily="34" charset="0"/>
                <a:cs typeface="Times New Roman" panose="02020603050405020304" pitchFamily="18" charset="0"/>
              </a:rPr>
              <a:t>П</a:t>
            </a:r>
            <a:r>
              <a:rPr lang="ru-RU" sz="1400" dirty="0">
                <a:solidFill>
                  <a:schemeClr val="tx1"/>
                </a:solidFill>
                <a:effectLst/>
                <a:ea typeface="Calibri" panose="020F0502020204030204" pitchFamily="34" charset="0"/>
                <a:cs typeface="Times New Roman" panose="02020603050405020304" pitchFamily="18" charset="0"/>
              </a:rPr>
              <a:t>еред обращением к </a:t>
            </a:r>
            <a:r>
              <a:rPr lang="en-US" sz="1400" dirty="0">
                <a:solidFill>
                  <a:schemeClr val="tx1"/>
                </a:solidFill>
                <a:effectLst/>
                <a:ea typeface="Calibri" panose="020F0502020204030204" pitchFamily="34" charset="0"/>
                <a:cs typeface="Times New Roman" panose="02020603050405020304" pitchFamily="18" charset="0"/>
              </a:rPr>
              <a:t>Microsoft Power BI </a:t>
            </a:r>
            <a:r>
              <a:rPr lang="ru-RU" sz="1400" dirty="0">
                <a:solidFill>
                  <a:schemeClr val="tx1"/>
                </a:solidFill>
                <a:effectLst/>
                <a:ea typeface="Calibri" panose="020F0502020204030204" pitchFamily="34" charset="0"/>
                <a:cs typeface="Times New Roman" panose="02020603050405020304" pitchFamily="18" charset="0"/>
              </a:rPr>
              <a:t>необходимо подготовить статистические данные, для чего наиболее удобным в использовании инструментом является </a:t>
            </a:r>
            <a:r>
              <a:rPr lang="en-US" sz="1400" dirty="0">
                <a:solidFill>
                  <a:schemeClr val="tx1"/>
                </a:solidFill>
                <a:effectLst/>
                <a:ea typeface="Calibri" panose="020F0502020204030204" pitchFamily="34" charset="0"/>
                <a:cs typeface="Times New Roman" panose="02020603050405020304" pitchFamily="18" charset="0"/>
              </a:rPr>
              <a:t>Microsoft Excel</a:t>
            </a:r>
            <a:r>
              <a:rPr lang="ru-RU" sz="1400" dirty="0">
                <a:solidFill>
                  <a:schemeClr val="tx1"/>
                </a:solidFill>
                <a:effectLst/>
                <a:ea typeface="Calibri" panose="020F0502020204030204" pitchFamily="34" charset="0"/>
                <a:cs typeface="Times New Roman" panose="02020603050405020304" pitchFamily="18" charset="0"/>
              </a:rPr>
              <a:t>.</a:t>
            </a:r>
          </a:p>
          <a:p>
            <a:endParaRPr lang="ru-RU" dirty="0"/>
          </a:p>
        </p:txBody>
      </p:sp>
    </p:spTree>
    <p:extLst>
      <p:ext uri="{BB962C8B-B14F-4D97-AF65-F5344CB8AC3E}">
        <p14:creationId xmlns:p14="http://schemas.microsoft.com/office/powerpoint/2010/main" val="75548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0CAB6D79-AE44-3CE9-265D-9BCA17AA262F}"/>
              </a:ext>
            </a:extLst>
          </p:cNvPr>
          <p:cNvSpPr>
            <a:spLocks noGrp="1"/>
          </p:cNvSpPr>
          <p:nvPr>
            <p:ph idx="1"/>
          </p:nvPr>
        </p:nvSpPr>
        <p:spPr>
          <a:xfrm>
            <a:off x="2446337" y="342900"/>
            <a:ext cx="8915400" cy="6515100"/>
          </a:xfrm>
        </p:spPr>
        <p:txBody>
          <a:bodyPr>
            <a:normAutofit fontScale="62500" lnSpcReduction="20000"/>
          </a:bodyPr>
          <a:lstStyle/>
          <a:p>
            <a:pPr indent="0" algn="just">
              <a:lnSpc>
                <a:spcPct val="150000"/>
              </a:lnSpc>
              <a:buNone/>
            </a:pPr>
            <a:r>
              <a:rPr lang="ru-RU" sz="2200" dirty="0">
                <a:solidFill>
                  <a:schemeClr val="tx1"/>
                </a:solidFill>
                <a:ea typeface="Calibri" panose="020F0502020204030204" pitchFamily="34" charset="0"/>
                <a:cs typeface="Times New Roman" panose="02020603050405020304" pitchFamily="18" charset="0"/>
              </a:rPr>
              <a:t>Д</a:t>
            </a:r>
            <a:r>
              <a:rPr lang="ru-RU" sz="2200" dirty="0">
                <a:solidFill>
                  <a:schemeClr val="tx1"/>
                </a:solidFill>
                <a:effectLst/>
                <a:ea typeface="Calibri" panose="020F0502020204030204" pitchFamily="34" charset="0"/>
                <a:cs typeface="Times New Roman" panose="02020603050405020304" pitchFamily="18" charset="0"/>
              </a:rPr>
              <a:t>ля последующего исследования статистических данных по тяжести совершенных преступлений потребуются следующие категории:</a:t>
            </a:r>
          </a:p>
          <a:p>
            <a:pPr indent="449580" algn="just">
              <a:lnSpc>
                <a:spcPct val="150000"/>
              </a:lnSpc>
            </a:pPr>
            <a:r>
              <a:rPr lang="ru-RU" sz="2200" dirty="0">
                <a:solidFill>
                  <a:schemeClr val="tx1"/>
                </a:solidFill>
                <a:effectLst/>
                <a:ea typeface="Calibri" panose="020F0502020204030204" pitchFamily="34" charset="0"/>
                <a:cs typeface="Times New Roman" panose="02020603050405020304" pitchFamily="18" charset="0"/>
              </a:rPr>
              <a:t>Зарегистрировано преступлений небольшой тяжести;</a:t>
            </a:r>
          </a:p>
          <a:p>
            <a:pPr indent="449580" algn="just">
              <a:lnSpc>
                <a:spcPct val="150000"/>
              </a:lnSpc>
            </a:pPr>
            <a:r>
              <a:rPr lang="ru-RU" sz="2200" dirty="0">
                <a:solidFill>
                  <a:schemeClr val="tx1"/>
                </a:solidFill>
                <a:effectLst/>
                <a:ea typeface="Calibri" panose="020F0502020204030204" pitchFamily="34" charset="0"/>
                <a:cs typeface="Times New Roman" panose="02020603050405020304" pitchFamily="18" charset="0"/>
              </a:rPr>
              <a:t>Зарегистрировано преступлений средней тяжести;</a:t>
            </a:r>
          </a:p>
          <a:p>
            <a:pPr indent="449580" algn="just">
              <a:lnSpc>
                <a:spcPct val="150000"/>
              </a:lnSpc>
            </a:pPr>
            <a:r>
              <a:rPr lang="ru-RU" sz="2200" dirty="0">
                <a:solidFill>
                  <a:schemeClr val="tx1"/>
                </a:solidFill>
                <a:effectLst/>
                <a:ea typeface="Calibri" panose="020F0502020204030204" pitchFamily="34" charset="0"/>
                <a:cs typeface="Times New Roman" panose="02020603050405020304" pitchFamily="18" charset="0"/>
              </a:rPr>
              <a:t>Зарегистрировано тяжких преступлений;</a:t>
            </a:r>
          </a:p>
          <a:p>
            <a:pPr indent="449580" algn="just">
              <a:lnSpc>
                <a:spcPct val="150000"/>
              </a:lnSpc>
            </a:pPr>
            <a:r>
              <a:rPr lang="ru-RU" sz="2200" dirty="0">
                <a:solidFill>
                  <a:schemeClr val="tx1"/>
                </a:solidFill>
                <a:effectLst/>
                <a:ea typeface="Calibri" panose="020F0502020204030204" pitchFamily="34" charset="0"/>
                <a:cs typeface="Times New Roman" panose="02020603050405020304" pitchFamily="18" charset="0"/>
              </a:rPr>
              <a:t>Зарегистрировано преступлений особой тяжести;</a:t>
            </a:r>
          </a:p>
          <a:p>
            <a:pPr indent="449580" algn="just">
              <a:lnSpc>
                <a:spcPct val="150000"/>
              </a:lnSpc>
            </a:pPr>
            <a:r>
              <a:rPr lang="ru-RU" sz="2200" dirty="0">
                <a:solidFill>
                  <a:schemeClr val="tx1"/>
                </a:solidFill>
                <a:effectLst/>
                <a:ea typeface="Calibri" panose="020F0502020204030204" pitchFamily="34" charset="0"/>
                <a:cs typeface="Times New Roman" panose="02020603050405020304" pitchFamily="18" charset="0"/>
              </a:rPr>
              <a:t>Предварительно расследовано преступлений небольшой тяжести;</a:t>
            </a:r>
          </a:p>
          <a:p>
            <a:pPr indent="449580" algn="just">
              <a:lnSpc>
                <a:spcPct val="150000"/>
              </a:lnSpc>
            </a:pPr>
            <a:r>
              <a:rPr lang="ru-RU" sz="2200" dirty="0">
                <a:solidFill>
                  <a:schemeClr val="tx1"/>
                </a:solidFill>
                <a:effectLst/>
                <a:ea typeface="Calibri" panose="020F0502020204030204" pitchFamily="34" charset="0"/>
                <a:cs typeface="Times New Roman" panose="02020603050405020304" pitchFamily="18" charset="0"/>
              </a:rPr>
              <a:t>Предварительно расследовано преступлений средней тяжести;</a:t>
            </a:r>
          </a:p>
          <a:p>
            <a:pPr indent="449580" algn="just">
              <a:lnSpc>
                <a:spcPct val="150000"/>
              </a:lnSpc>
            </a:pPr>
            <a:r>
              <a:rPr lang="ru-RU" sz="2200" dirty="0">
                <a:solidFill>
                  <a:schemeClr val="tx1"/>
                </a:solidFill>
                <a:effectLst/>
                <a:ea typeface="Calibri" panose="020F0502020204030204" pitchFamily="34" charset="0"/>
                <a:cs typeface="Times New Roman" panose="02020603050405020304" pitchFamily="18" charset="0"/>
              </a:rPr>
              <a:t>Предварительно расследовано тяжких преступлений;</a:t>
            </a:r>
          </a:p>
          <a:p>
            <a:pPr indent="449580" algn="just">
              <a:lnSpc>
                <a:spcPct val="150000"/>
              </a:lnSpc>
            </a:pPr>
            <a:r>
              <a:rPr lang="ru-RU" sz="2200" dirty="0">
                <a:solidFill>
                  <a:schemeClr val="tx1"/>
                </a:solidFill>
                <a:effectLst/>
                <a:ea typeface="Calibri" panose="020F0502020204030204" pitchFamily="34" charset="0"/>
                <a:cs typeface="Times New Roman" panose="02020603050405020304" pitchFamily="18" charset="0"/>
              </a:rPr>
              <a:t>Предварительно расследовано особо тяжких преступлений;</a:t>
            </a:r>
          </a:p>
          <a:p>
            <a:pPr indent="449580" algn="just">
              <a:lnSpc>
                <a:spcPct val="150000"/>
              </a:lnSpc>
            </a:pPr>
            <a:r>
              <a:rPr lang="ru-RU" sz="2200" dirty="0">
                <a:solidFill>
                  <a:schemeClr val="tx1"/>
                </a:solidFill>
                <a:effectLst/>
                <a:ea typeface="Calibri" panose="020F0502020204030204" pitchFamily="34" charset="0"/>
                <a:cs typeface="Times New Roman" panose="02020603050405020304" pitchFamily="18" charset="0"/>
              </a:rPr>
              <a:t>Количество преступлений небольшой тяжести, уголовные дела о которых направлены в суд;</a:t>
            </a:r>
          </a:p>
          <a:p>
            <a:pPr indent="449580" algn="just">
              <a:lnSpc>
                <a:spcPct val="150000"/>
              </a:lnSpc>
            </a:pPr>
            <a:r>
              <a:rPr lang="ru-RU" sz="2200" dirty="0">
                <a:solidFill>
                  <a:schemeClr val="tx1"/>
                </a:solidFill>
                <a:effectLst/>
                <a:ea typeface="Calibri" panose="020F0502020204030204" pitchFamily="34" charset="0"/>
                <a:cs typeface="Times New Roman" panose="02020603050405020304" pitchFamily="18" charset="0"/>
              </a:rPr>
              <a:t>Количество преступлений средней тяжести, уголовные дела о которых направлены в суд;</a:t>
            </a:r>
          </a:p>
          <a:p>
            <a:pPr indent="449580" algn="just">
              <a:lnSpc>
                <a:spcPct val="150000"/>
              </a:lnSpc>
            </a:pPr>
            <a:r>
              <a:rPr lang="ru-RU" sz="2200" dirty="0">
                <a:solidFill>
                  <a:schemeClr val="tx1"/>
                </a:solidFill>
                <a:effectLst/>
                <a:ea typeface="Calibri" panose="020F0502020204030204" pitchFamily="34" charset="0"/>
                <a:cs typeface="Times New Roman" panose="02020603050405020304" pitchFamily="18" charset="0"/>
              </a:rPr>
              <a:t>Количество тяжких преступлений, уголовные дела о которых направлены в суд;</a:t>
            </a:r>
          </a:p>
          <a:p>
            <a:pPr indent="449580" algn="just">
              <a:lnSpc>
                <a:spcPct val="150000"/>
              </a:lnSpc>
            </a:pPr>
            <a:r>
              <a:rPr lang="ru-RU" sz="2200" dirty="0">
                <a:solidFill>
                  <a:schemeClr val="tx1"/>
                </a:solidFill>
                <a:effectLst/>
                <a:ea typeface="Calibri" panose="020F0502020204030204" pitchFamily="34" charset="0"/>
                <a:cs typeface="Times New Roman" panose="02020603050405020304" pitchFamily="18" charset="0"/>
              </a:rPr>
              <a:t>Количество особо тяжких преступлений, уголовные дела о которых направлены в суд.</a:t>
            </a:r>
          </a:p>
          <a:p>
            <a:endParaRPr lang="ru-RU" dirty="0">
              <a:solidFill>
                <a:schemeClr val="tx1"/>
              </a:solidFill>
            </a:endParaRPr>
          </a:p>
        </p:txBody>
      </p:sp>
    </p:spTree>
    <p:extLst>
      <p:ext uri="{BB962C8B-B14F-4D97-AF65-F5344CB8AC3E}">
        <p14:creationId xmlns:p14="http://schemas.microsoft.com/office/powerpoint/2010/main" val="5190173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A5B7EC54-9C93-9344-F7EC-67CEE7A2823D}"/>
              </a:ext>
            </a:extLst>
          </p:cNvPr>
          <p:cNvSpPr>
            <a:spLocks noGrp="1"/>
          </p:cNvSpPr>
          <p:nvPr>
            <p:ph idx="1"/>
          </p:nvPr>
        </p:nvSpPr>
        <p:spPr>
          <a:xfrm>
            <a:off x="1952625" y="152399"/>
            <a:ext cx="9267825" cy="6705601"/>
          </a:xfrm>
        </p:spPr>
        <p:txBody>
          <a:bodyPr>
            <a:normAutofit fontScale="25000" lnSpcReduction="20000"/>
          </a:bodyPr>
          <a:lstStyle/>
          <a:p>
            <a:pPr indent="0" algn="just">
              <a:lnSpc>
                <a:spcPct val="150000"/>
              </a:lnSpc>
              <a:buNone/>
            </a:pPr>
            <a:r>
              <a:rPr lang="ru-RU" sz="4800" dirty="0">
                <a:solidFill>
                  <a:schemeClr val="tx1"/>
                </a:solidFill>
                <a:effectLst/>
                <a:ea typeface="Calibri" panose="020F0502020204030204" pitchFamily="34" charset="0"/>
                <a:cs typeface="Times New Roman" panose="02020603050405020304" pitchFamily="18" charset="0"/>
              </a:rPr>
              <a:t>Для последующего исследования статистических данных по характеру и направленности совершенных преступлений потребуются нижеследующие категории:</a:t>
            </a:r>
          </a:p>
          <a:p>
            <a:pPr indent="449580" algn="just">
              <a:lnSpc>
                <a:spcPct val="150000"/>
              </a:lnSpc>
            </a:pPr>
            <a:r>
              <a:rPr lang="ru-RU" sz="4800" dirty="0">
                <a:solidFill>
                  <a:schemeClr val="tx1"/>
                </a:solidFill>
                <a:effectLst/>
                <a:ea typeface="Calibri" panose="020F0502020204030204" pitchFamily="34" charset="0"/>
                <a:cs typeface="Times New Roman" panose="02020603050405020304" pitchFamily="18" charset="0"/>
              </a:rPr>
              <a:t>Зарегистрировано преступлений экономической направленности;</a:t>
            </a:r>
          </a:p>
          <a:p>
            <a:pPr indent="449580" algn="just">
              <a:lnSpc>
                <a:spcPct val="150000"/>
              </a:lnSpc>
            </a:pPr>
            <a:r>
              <a:rPr lang="ru-RU" sz="4800" dirty="0">
                <a:solidFill>
                  <a:schemeClr val="tx1"/>
                </a:solidFill>
                <a:effectLst/>
                <a:ea typeface="Calibri" panose="020F0502020204030204" pitchFamily="34" charset="0"/>
                <a:cs typeface="Times New Roman" panose="02020603050405020304" pitchFamily="18" charset="0"/>
              </a:rPr>
              <a:t>Зарегистрировано преступлений террористического характера;</a:t>
            </a:r>
          </a:p>
          <a:p>
            <a:pPr indent="449580" algn="just">
              <a:lnSpc>
                <a:spcPct val="150000"/>
              </a:lnSpc>
            </a:pPr>
            <a:r>
              <a:rPr lang="ru-RU" sz="4800" dirty="0">
                <a:solidFill>
                  <a:schemeClr val="tx1"/>
                </a:solidFill>
                <a:effectLst/>
                <a:ea typeface="Calibri" panose="020F0502020204030204" pitchFamily="34" charset="0"/>
                <a:cs typeface="Times New Roman" panose="02020603050405020304" pitchFamily="18" charset="0"/>
              </a:rPr>
              <a:t>Зарегистрировано преступлений экстремисткой направленности;</a:t>
            </a:r>
          </a:p>
          <a:p>
            <a:pPr indent="449580" algn="just">
              <a:lnSpc>
                <a:spcPct val="150000"/>
              </a:lnSpc>
            </a:pPr>
            <a:r>
              <a:rPr lang="ru-RU" sz="4800" dirty="0">
                <a:solidFill>
                  <a:schemeClr val="tx1"/>
                </a:solidFill>
                <a:effectLst/>
                <a:ea typeface="Calibri" panose="020F0502020204030204" pitchFamily="34" charset="0"/>
                <a:cs typeface="Times New Roman" panose="02020603050405020304" pitchFamily="18" charset="0"/>
              </a:rPr>
              <a:t>Зарегистрировано преступлений, связанных с незаконным оборотом наркотиков;</a:t>
            </a:r>
          </a:p>
          <a:p>
            <a:pPr indent="449580" algn="just">
              <a:lnSpc>
                <a:spcPct val="150000"/>
              </a:lnSpc>
            </a:pPr>
            <a:r>
              <a:rPr lang="ru-RU" sz="4800" dirty="0">
                <a:solidFill>
                  <a:schemeClr val="tx1"/>
                </a:solidFill>
                <a:effectLst/>
                <a:ea typeface="Calibri" panose="020F0502020204030204" pitchFamily="34" charset="0"/>
                <a:cs typeface="Times New Roman" panose="02020603050405020304" pitchFamily="18" charset="0"/>
              </a:rPr>
              <a:t>Зарегистрировано преступлений, связанных с незаконным оборотом оружия;</a:t>
            </a:r>
          </a:p>
          <a:p>
            <a:pPr indent="449580" algn="just">
              <a:lnSpc>
                <a:spcPct val="150000"/>
              </a:lnSpc>
            </a:pPr>
            <a:r>
              <a:rPr lang="ru-RU" sz="4800" dirty="0">
                <a:solidFill>
                  <a:schemeClr val="tx1"/>
                </a:solidFill>
                <a:effectLst/>
                <a:ea typeface="Calibri" panose="020F0502020204030204" pitchFamily="34" charset="0"/>
                <a:cs typeface="Times New Roman" panose="02020603050405020304" pitchFamily="18" charset="0"/>
              </a:rPr>
              <a:t>Предварительно расследовано преступлений экономической направленности;</a:t>
            </a:r>
          </a:p>
          <a:p>
            <a:pPr indent="449580" algn="just">
              <a:lnSpc>
                <a:spcPct val="150000"/>
              </a:lnSpc>
            </a:pPr>
            <a:r>
              <a:rPr lang="ru-RU" sz="4800" dirty="0">
                <a:solidFill>
                  <a:schemeClr val="tx1"/>
                </a:solidFill>
                <a:effectLst/>
                <a:ea typeface="Calibri" panose="020F0502020204030204" pitchFamily="34" charset="0"/>
                <a:cs typeface="Times New Roman" panose="02020603050405020304" pitchFamily="18" charset="0"/>
              </a:rPr>
              <a:t>Предварительно расследовано преступлений террористического характера;</a:t>
            </a:r>
          </a:p>
          <a:p>
            <a:pPr indent="449580" algn="just">
              <a:lnSpc>
                <a:spcPct val="150000"/>
              </a:lnSpc>
            </a:pPr>
            <a:r>
              <a:rPr lang="ru-RU" sz="4800" dirty="0">
                <a:solidFill>
                  <a:schemeClr val="tx1"/>
                </a:solidFill>
                <a:effectLst/>
                <a:ea typeface="Calibri" panose="020F0502020204030204" pitchFamily="34" charset="0"/>
                <a:cs typeface="Times New Roman" panose="02020603050405020304" pitchFamily="18" charset="0"/>
              </a:rPr>
              <a:t>Предварительно расследовано преступлений экстремистской направленности;</a:t>
            </a:r>
          </a:p>
          <a:p>
            <a:pPr indent="449580" algn="just">
              <a:lnSpc>
                <a:spcPct val="150000"/>
              </a:lnSpc>
            </a:pPr>
            <a:r>
              <a:rPr lang="ru-RU" sz="4800" dirty="0">
                <a:solidFill>
                  <a:schemeClr val="tx1"/>
                </a:solidFill>
                <a:effectLst/>
                <a:ea typeface="Calibri" panose="020F0502020204030204" pitchFamily="34" charset="0"/>
                <a:cs typeface="Times New Roman" panose="02020603050405020304" pitchFamily="18" charset="0"/>
              </a:rPr>
              <a:t>Предварительно расследовано преступлений, связанных с незаконным оборотом наркотиков;</a:t>
            </a:r>
          </a:p>
          <a:p>
            <a:pPr indent="449580" algn="just">
              <a:lnSpc>
                <a:spcPct val="150000"/>
              </a:lnSpc>
            </a:pPr>
            <a:r>
              <a:rPr lang="ru-RU" sz="4800" dirty="0">
                <a:solidFill>
                  <a:schemeClr val="tx1"/>
                </a:solidFill>
                <a:effectLst/>
                <a:ea typeface="Calibri" panose="020F0502020204030204" pitchFamily="34" charset="0"/>
                <a:cs typeface="Times New Roman" panose="02020603050405020304" pitchFamily="18" charset="0"/>
              </a:rPr>
              <a:t>Предварительно расследовано преступлений, связанных с незаконным оборотом оружия;</a:t>
            </a:r>
          </a:p>
          <a:p>
            <a:pPr indent="449580" algn="just">
              <a:lnSpc>
                <a:spcPct val="150000"/>
              </a:lnSpc>
            </a:pPr>
            <a:r>
              <a:rPr lang="ru-RU" sz="4800" dirty="0">
                <a:solidFill>
                  <a:schemeClr val="tx1"/>
                </a:solidFill>
                <a:effectLst/>
                <a:ea typeface="Calibri" panose="020F0502020204030204" pitchFamily="34" charset="0"/>
                <a:cs typeface="Times New Roman" panose="02020603050405020304" pitchFamily="18" charset="0"/>
              </a:rPr>
              <a:t>Количество преступлений экономической направленности, уголовные дела о которых направлены в суд;</a:t>
            </a:r>
          </a:p>
          <a:p>
            <a:pPr indent="449580" algn="just">
              <a:lnSpc>
                <a:spcPct val="150000"/>
              </a:lnSpc>
            </a:pPr>
            <a:r>
              <a:rPr lang="ru-RU" sz="4800" dirty="0">
                <a:solidFill>
                  <a:schemeClr val="tx1"/>
                </a:solidFill>
                <a:effectLst/>
                <a:ea typeface="Calibri" panose="020F0502020204030204" pitchFamily="34" charset="0"/>
                <a:cs typeface="Times New Roman" panose="02020603050405020304" pitchFamily="18" charset="0"/>
              </a:rPr>
              <a:t>Количество преступлений террористического характера, уголовные дела о которых направлены в суд;</a:t>
            </a:r>
          </a:p>
          <a:p>
            <a:pPr indent="449580" algn="just">
              <a:lnSpc>
                <a:spcPct val="150000"/>
              </a:lnSpc>
            </a:pPr>
            <a:r>
              <a:rPr lang="ru-RU" sz="4800" dirty="0">
                <a:solidFill>
                  <a:schemeClr val="tx1"/>
                </a:solidFill>
                <a:effectLst/>
                <a:ea typeface="Calibri" panose="020F0502020204030204" pitchFamily="34" charset="0"/>
                <a:cs typeface="Times New Roman" panose="02020603050405020304" pitchFamily="18" charset="0"/>
              </a:rPr>
              <a:t>Количество преступлений экстремистской направленности, уголовные дела о которых направлены в суд;</a:t>
            </a:r>
          </a:p>
          <a:p>
            <a:pPr indent="449580" algn="just">
              <a:lnSpc>
                <a:spcPct val="150000"/>
              </a:lnSpc>
            </a:pPr>
            <a:r>
              <a:rPr lang="ru-RU" sz="4800" dirty="0">
                <a:solidFill>
                  <a:schemeClr val="tx1"/>
                </a:solidFill>
                <a:effectLst/>
                <a:ea typeface="Calibri" panose="020F0502020204030204" pitchFamily="34" charset="0"/>
                <a:cs typeface="Times New Roman" panose="02020603050405020304" pitchFamily="18" charset="0"/>
              </a:rPr>
              <a:t>Количество преступлений, связанных с незаконным оборотом наркотиков, уголовные дела о которых направлены в суд;</a:t>
            </a:r>
          </a:p>
          <a:p>
            <a:pPr indent="449580" algn="just">
              <a:lnSpc>
                <a:spcPct val="150000"/>
              </a:lnSpc>
            </a:pPr>
            <a:r>
              <a:rPr lang="ru-RU" sz="4800" dirty="0">
                <a:solidFill>
                  <a:schemeClr val="tx1"/>
                </a:solidFill>
                <a:effectLst/>
                <a:ea typeface="Calibri" panose="020F0502020204030204" pitchFamily="34" charset="0"/>
                <a:cs typeface="Times New Roman" panose="02020603050405020304" pitchFamily="18" charset="0"/>
              </a:rPr>
              <a:t>Количество преступлений, связанных с незаконным оборотом оружия, уголовные дела о которых направлены в суд.</a:t>
            </a:r>
          </a:p>
          <a:p>
            <a:pPr marL="0" indent="0">
              <a:buNone/>
            </a:pPr>
            <a:endParaRPr lang="ru-RU" dirty="0">
              <a:solidFill>
                <a:schemeClr val="tx1"/>
              </a:solidFill>
            </a:endParaRPr>
          </a:p>
        </p:txBody>
      </p:sp>
    </p:spTree>
    <p:extLst>
      <p:ext uri="{BB962C8B-B14F-4D97-AF65-F5344CB8AC3E}">
        <p14:creationId xmlns:p14="http://schemas.microsoft.com/office/powerpoint/2010/main" val="24508400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68960128-AA37-B612-EF00-661D683EBDD5}"/>
              </a:ext>
            </a:extLst>
          </p:cNvPr>
          <p:cNvSpPr>
            <a:spLocks noGrp="1"/>
          </p:cNvSpPr>
          <p:nvPr>
            <p:ph idx="1"/>
          </p:nvPr>
        </p:nvSpPr>
        <p:spPr>
          <a:xfrm>
            <a:off x="1562101" y="161925"/>
            <a:ext cx="9942512" cy="6858000"/>
          </a:xfrm>
        </p:spPr>
        <p:txBody>
          <a:bodyPr>
            <a:normAutofit fontScale="40000" lnSpcReduction="20000"/>
          </a:bodyPr>
          <a:lstStyle/>
          <a:p>
            <a:pPr indent="0" algn="just">
              <a:lnSpc>
                <a:spcPct val="150000"/>
              </a:lnSpc>
              <a:buNone/>
            </a:pPr>
            <a:r>
              <a:rPr lang="ru-RU" sz="2800" dirty="0">
                <a:solidFill>
                  <a:schemeClr val="tx1"/>
                </a:solidFill>
                <a:effectLst/>
                <a:ea typeface="Calibri" panose="020F0502020204030204" pitchFamily="34" charset="0"/>
                <a:cs typeface="Times New Roman" panose="02020603050405020304" pitchFamily="18" charset="0"/>
              </a:rPr>
              <a:t>Для исследования и последующего анализа статистических данных по совершенным преступлениям потребуются следующие категории:</a:t>
            </a:r>
          </a:p>
          <a:p>
            <a:pPr indent="449580" algn="just">
              <a:lnSpc>
                <a:spcPct val="150000"/>
              </a:lnSpc>
            </a:pPr>
            <a:r>
              <a:rPr lang="ru-RU" sz="2800" dirty="0">
                <a:solidFill>
                  <a:schemeClr val="tx1"/>
                </a:solidFill>
                <a:effectLst/>
                <a:ea typeface="Calibri" panose="020F0502020204030204" pitchFamily="34" charset="0"/>
                <a:cs typeface="Times New Roman" panose="02020603050405020304" pitchFamily="18" charset="0"/>
              </a:rPr>
              <a:t>Зарегистрировано убийств и покушений на убийство (</a:t>
            </a:r>
            <a:r>
              <a:rPr lang="ru-RU" sz="2800" dirty="0" err="1">
                <a:solidFill>
                  <a:schemeClr val="tx1"/>
                </a:solidFill>
                <a:effectLst/>
                <a:ea typeface="Calibri" panose="020F0502020204030204" pitchFamily="34" charset="0"/>
                <a:cs typeface="Times New Roman" panose="02020603050405020304" pitchFamily="18" charset="0"/>
              </a:rPr>
              <a:t>ст.ст</a:t>
            </a:r>
            <a:r>
              <a:rPr lang="ru-RU" sz="2800" dirty="0">
                <a:solidFill>
                  <a:schemeClr val="tx1"/>
                </a:solidFill>
                <a:effectLst/>
                <a:ea typeface="Calibri" panose="020F0502020204030204" pitchFamily="34" charset="0"/>
                <a:cs typeface="Times New Roman" panose="02020603050405020304" pitchFamily="18" charset="0"/>
              </a:rPr>
              <a:t>. 30, 105, 106, 107 УК РФ);</a:t>
            </a:r>
          </a:p>
          <a:p>
            <a:pPr indent="449580" algn="just">
              <a:lnSpc>
                <a:spcPct val="150000"/>
              </a:lnSpc>
            </a:pPr>
            <a:r>
              <a:rPr lang="ru-RU" sz="2800" dirty="0">
                <a:solidFill>
                  <a:schemeClr val="tx1"/>
                </a:solidFill>
                <a:effectLst/>
                <a:ea typeface="Calibri" panose="020F0502020204030204" pitchFamily="34" charset="0"/>
                <a:cs typeface="Times New Roman" panose="02020603050405020304" pitchFamily="18" charset="0"/>
              </a:rPr>
              <a:t>Зарегистрировано преступлений по ст. 111 УК РФ – умышленное причинение тяжкого вреда здоровью;</a:t>
            </a:r>
          </a:p>
          <a:p>
            <a:pPr indent="449580" algn="just">
              <a:lnSpc>
                <a:spcPct val="150000"/>
              </a:lnSpc>
            </a:pPr>
            <a:r>
              <a:rPr lang="ru-RU" sz="2800" dirty="0">
                <a:solidFill>
                  <a:schemeClr val="tx1"/>
                </a:solidFill>
                <a:effectLst/>
                <a:ea typeface="Calibri" panose="020F0502020204030204" pitchFamily="34" charset="0"/>
                <a:cs typeface="Times New Roman" panose="02020603050405020304" pitchFamily="18" charset="0"/>
              </a:rPr>
              <a:t>Зарегистрировано преступлений по ч. 4 ст. 111 УК РФ – умышленное причинение тяжкого вреда здоровью, повлекшее по неосторожности смерть потерпевшего;</a:t>
            </a:r>
          </a:p>
          <a:p>
            <a:pPr indent="449580" algn="just">
              <a:lnSpc>
                <a:spcPct val="150000"/>
              </a:lnSpc>
            </a:pPr>
            <a:r>
              <a:rPr lang="ru-RU" sz="2800" dirty="0">
                <a:solidFill>
                  <a:schemeClr val="tx1"/>
                </a:solidFill>
                <a:effectLst/>
                <a:ea typeface="Calibri" panose="020F0502020204030204" pitchFamily="34" charset="0"/>
                <a:cs typeface="Times New Roman" panose="02020603050405020304" pitchFamily="18" charset="0"/>
              </a:rPr>
              <a:t>Зарегистрировано преступлений по ст. 290 УК РФ – получение взятки;</a:t>
            </a:r>
          </a:p>
          <a:p>
            <a:pPr indent="449580" algn="just">
              <a:lnSpc>
                <a:spcPct val="150000"/>
              </a:lnSpc>
            </a:pPr>
            <a:r>
              <a:rPr lang="ru-RU" sz="2800" dirty="0">
                <a:solidFill>
                  <a:schemeClr val="tx1"/>
                </a:solidFill>
                <a:effectLst/>
                <a:ea typeface="Calibri" panose="020F0502020204030204" pitchFamily="34" charset="0"/>
                <a:cs typeface="Times New Roman" panose="02020603050405020304" pitchFamily="18" charset="0"/>
              </a:rPr>
              <a:t>Зарегистрировано преступлений по ст. 291 УК РФ – дача взятки;</a:t>
            </a:r>
          </a:p>
          <a:p>
            <a:pPr indent="449580" algn="just">
              <a:lnSpc>
                <a:spcPct val="150000"/>
              </a:lnSpc>
            </a:pPr>
            <a:r>
              <a:rPr lang="ru-RU" sz="2800" dirty="0">
                <a:solidFill>
                  <a:schemeClr val="tx1"/>
                </a:solidFill>
                <a:effectLst/>
                <a:ea typeface="Calibri" panose="020F0502020204030204" pitchFamily="34" charset="0"/>
                <a:cs typeface="Times New Roman" panose="02020603050405020304" pitchFamily="18" charset="0"/>
              </a:rPr>
              <a:t>Предварительно расследовано убийств и покушений на убийство (</a:t>
            </a:r>
            <a:r>
              <a:rPr lang="ru-RU" sz="2800" dirty="0" err="1">
                <a:solidFill>
                  <a:schemeClr val="tx1"/>
                </a:solidFill>
                <a:effectLst/>
                <a:ea typeface="Calibri" panose="020F0502020204030204" pitchFamily="34" charset="0"/>
                <a:cs typeface="Times New Roman" panose="02020603050405020304" pitchFamily="18" charset="0"/>
              </a:rPr>
              <a:t>ст.ст</a:t>
            </a:r>
            <a:r>
              <a:rPr lang="ru-RU" sz="2800" dirty="0">
                <a:solidFill>
                  <a:schemeClr val="tx1"/>
                </a:solidFill>
                <a:effectLst/>
                <a:ea typeface="Calibri" panose="020F0502020204030204" pitchFamily="34" charset="0"/>
                <a:cs typeface="Times New Roman" panose="02020603050405020304" pitchFamily="18" charset="0"/>
              </a:rPr>
              <a:t>. 30, 105, 106, 107 УК РФ);</a:t>
            </a:r>
          </a:p>
          <a:p>
            <a:pPr indent="449580" algn="just">
              <a:lnSpc>
                <a:spcPct val="150000"/>
              </a:lnSpc>
            </a:pPr>
            <a:r>
              <a:rPr lang="ru-RU" sz="2800" dirty="0">
                <a:solidFill>
                  <a:schemeClr val="tx1"/>
                </a:solidFill>
                <a:effectLst/>
                <a:ea typeface="Calibri" panose="020F0502020204030204" pitchFamily="34" charset="0"/>
                <a:cs typeface="Times New Roman" panose="02020603050405020304" pitchFamily="18" charset="0"/>
              </a:rPr>
              <a:t>Предварительно расследовано преступлений по ст. 111 УК РФ - умышленное причинение тяжкого вреда здоровью;</a:t>
            </a:r>
          </a:p>
          <a:p>
            <a:pPr indent="449580" algn="just">
              <a:lnSpc>
                <a:spcPct val="150000"/>
              </a:lnSpc>
            </a:pPr>
            <a:r>
              <a:rPr lang="ru-RU" sz="2800" dirty="0">
                <a:solidFill>
                  <a:schemeClr val="tx1"/>
                </a:solidFill>
                <a:effectLst/>
                <a:ea typeface="Calibri" panose="020F0502020204030204" pitchFamily="34" charset="0"/>
                <a:cs typeface="Times New Roman" panose="02020603050405020304" pitchFamily="18" charset="0"/>
              </a:rPr>
              <a:t>Предварительно расследовано преступлений по ч. 4 ст. 111 УК РФ - умышленное причинение тяжкого вреда здоровью, повлекшее по неосторожности смерть потерпевшего;</a:t>
            </a:r>
          </a:p>
          <a:p>
            <a:pPr indent="449580" algn="just">
              <a:lnSpc>
                <a:spcPct val="150000"/>
              </a:lnSpc>
            </a:pPr>
            <a:r>
              <a:rPr lang="ru-RU" sz="2800" dirty="0">
                <a:solidFill>
                  <a:schemeClr val="tx1"/>
                </a:solidFill>
                <a:effectLst/>
                <a:ea typeface="Calibri" panose="020F0502020204030204" pitchFamily="34" charset="0"/>
                <a:cs typeface="Times New Roman" panose="02020603050405020304" pitchFamily="18" charset="0"/>
              </a:rPr>
              <a:t>Предварительно расследовано преступлений по ст. 290 УК РФ – получение взятки;</a:t>
            </a:r>
          </a:p>
          <a:p>
            <a:pPr indent="449580" algn="just">
              <a:lnSpc>
                <a:spcPct val="150000"/>
              </a:lnSpc>
            </a:pPr>
            <a:r>
              <a:rPr lang="ru-RU" sz="2800" dirty="0">
                <a:solidFill>
                  <a:schemeClr val="tx1"/>
                </a:solidFill>
                <a:effectLst/>
                <a:ea typeface="Calibri" panose="020F0502020204030204" pitchFamily="34" charset="0"/>
                <a:cs typeface="Times New Roman" panose="02020603050405020304" pitchFamily="18" charset="0"/>
              </a:rPr>
              <a:t>Предварительно расследовано преступлений по ст. 291 УК РФ – дача взятки;</a:t>
            </a:r>
          </a:p>
          <a:p>
            <a:pPr indent="449580" algn="just">
              <a:lnSpc>
                <a:spcPct val="150000"/>
              </a:lnSpc>
            </a:pPr>
            <a:r>
              <a:rPr lang="ru-RU" sz="2800" dirty="0">
                <a:solidFill>
                  <a:schemeClr val="tx1"/>
                </a:solidFill>
                <a:effectLst/>
                <a:ea typeface="Calibri" panose="020F0502020204030204" pitchFamily="34" charset="0"/>
                <a:cs typeface="Times New Roman" panose="02020603050405020304" pitchFamily="18" charset="0"/>
              </a:rPr>
              <a:t>Количество убийств и покушений на убийство, уголовные дела о которых направлены в суд;</a:t>
            </a:r>
          </a:p>
          <a:p>
            <a:pPr indent="449580" algn="just">
              <a:lnSpc>
                <a:spcPct val="150000"/>
              </a:lnSpc>
            </a:pPr>
            <a:r>
              <a:rPr lang="ru-RU" sz="2800" dirty="0">
                <a:solidFill>
                  <a:schemeClr val="tx1"/>
                </a:solidFill>
                <a:effectLst/>
                <a:ea typeface="Calibri" panose="020F0502020204030204" pitchFamily="34" charset="0"/>
                <a:cs typeface="Times New Roman" panose="02020603050405020304" pitchFamily="18" charset="0"/>
              </a:rPr>
              <a:t>Количество преступлений по ст. 111 УК РФ - умышленное причинение тяжкого вреда здоровью, уголовные дела о которых направлены в суд;</a:t>
            </a:r>
          </a:p>
          <a:p>
            <a:pPr indent="449580" algn="just">
              <a:lnSpc>
                <a:spcPct val="150000"/>
              </a:lnSpc>
            </a:pPr>
            <a:r>
              <a:rPr lang="ru-RU" sz="2800" dirty="0">
                <a:solidFill>
                  <a:schemeClr val="tx1"/>
                </a:solidFill>
                <a:effectLst/>
                <a:ea typeface="Calibri" panose="020F0502020204030204" pitchFamily="34" charset="0"/>
                <a:cs typeface="Times New Roman" panose="02020603050405020304" pitchFamily="18" charset="0"/>
              </a:rPr>
              <a:t>Количество преступлений по ч. ст. 111 УК РФ - умышленное причинение тяжкого вреда здоровью, повлекшее по неосторожности смерть потерпевшего, уголовные дела о которых направлены в суд;</a:t>
            </a:r>
          </a:p>
          <a:p>
            <a:pPr indent="449580" algn="just">
              <a:lnSpc>
                <a:spcPct val="150000"/>
              </a:lnSpc>
            </a:pPr>
            <a:r>
              <a:rPr lang="ru-RU" sz="2800" dirty="0">
                <a:solidFill>
                  <a:schemeClr val="tx1"/>
                </a:solidFill>
                <a:effectLst/>
                <a:ea typeface="Calibri" panose="020F0502020204030204" pitchFamily="34" charset="0"/>
                <a:cs typeface="Times New Roman" panose="02020603050405020304" pitchFamily="18" charset="0"/>
              </a:rPr>
              <a:t>Количество преступлений по ст. 290 УК РФ – получение взятки, уголовные дела о которых направлены в суд;</a:t>
            </a:r>
          </a:p>
          <a:p>
            <a:pPr indent="449580" algn="just">
              <a:lnSpc>
                <a:spcPct val="150000"/>
              </a:lnSpc>
            </a:pPr>
            <a:r>
              <a:rPr lang="ru-RU" sz="2800" dirty="0">
                <a:solidFill>
                  <a:schemeClr val="tx1"/>
                </a:solidFill>
                <a:effectLst/>
                <a:ea typeface="Calibri" panose="020F0502020204030204" pitchFamily="34" charset="0"/>
                <a:cs typeface="Times New Roman" panose="02020603050405020304" pitchFamily="18" charset="0"/>
              </a:rPr>
              <a:t>Количество преступлений по ст. 291 УК РФ – дача взятки, уголовные дела о которых направлены в суд. </a:t>
            </a:r>
          </a:p>
          <a:p>
            <a:pPr marL="0" indent="0">
              <a:buNone/>
            </a:pPr>
            <a:endParaRPr lang="ru-RU" dirty="0">
              <a:solidFill>
                <a:schemeClr val="tx1"/>
              </a:solidFill>
            </a:endParaRPr>
          </a:p>
        </p:txBody>
      </p:sp>
    </p:spTree>
    <p:extLst>
      <p:ext uri="{BB962C8B-B14F-4D97-AF65-F5344CB8AC3E}">
        <p14:creationId xmlns:p14="http://schemas.microsoft.com/office/powerpoint/2010/main" val="23751284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B0F5CB0E-467D-54D7-72B3-37716FEB0F30}"/>
              </a:ext>
            </a:extLst>
          </p:cNvPr>
          <p:cNvSpPr>
            <a:spLocks noGrp="1"/>
          </p:cNvSpPr>
          <p:nvPr>
            <p:ph idx="1"/>
          </p:nvPr>
        </p:nvSpPr>
        <p:spPr>
          <a:xfrm>
            <a:off x="2532062" y="304800"/>
            <a:ext cx="8915400" cy="6553200"/>
          </a:xfrm>
        </p:spPr>
        <p:txBody>
          <a:bodyPr>
            <a:normAutofit fontScale="92500" lnSpcReduction="20000"/>
          </a:bodyPr>
          <a:lstStyle/>
          <a:p>
            <a:pPr marL="0" indent="0" algn="just">
              <a:lnSpc>
                <a:spcPct val="150000"/>
              </a:lnSpc>
              <a:buNone/>
            </a:pPr>
            <a:r>
              <a:rPr lang="ru-RU" sz="1600" dirty="0">
                <a:solidFill>
                  <a:schemeClr val="tx1"/>
                </a:solidFill>
                <a:effectLst/>
                <a:ea typeface="Calibri" panose="020F0502020204030204" pitchFamily="34" charset="0"/>
                <a:cs typeface="Times New Roman" panose="02020603050405020304" pitchFamily="18" charset="0"/>
              </a:rPr>
              <a:t>В создаваемой в </a:t>
            </a:r>
            <a:r>
              <a:rPr lang="en-US" sz="1600" dirty="0">
                <a:solidFill>
                  <a:schemeClr val="tx1"/>
                </a:solidFill>
                <a:effectLst/>
                <a:ea typeface="Calibri" panose="020F0502020204030204" pitchFamily="34" charset="0"/>
                <a:cs typeface="Times New Roman" panose="02020603050405020304" pitchFamily="18" charset="0"/>
              </a:rPr>
              <a:t>Microsoft Excel </a:t>
            </a:r>
            <a:r>
              <a:rPr lang="ru-RU" sz="1600" dirty="0">
                <a:solidFill>
                  <a:schemeClr val="tx1"/>
                </a:solidFill>
                <a:effectLst/>
                <a:ea typeface="Calibri" panose="020F0502020204030204" pitchFamily="34" charset="0"/>
                <a:cs typeface="Times New Roman" panose="02020603050405020304" pitchFamily="18" charset="0"/>
              </a:rPr>
              <a:t>базе данных необходимо разделить анализируемую информацию на 3 таблицы в зависимости от тяжести преступлений, характера, направленности преступлений и конкретно определенным преступлениям по указанным выше причинам.</a:t>
            </a:r>
          </a:p>
          <a:p>
            <a:pPr marL="0" indent="0" algn="just">
              <a:lnSpc>
                <a:spcPct val="150000"/>
              </a:lnSpc>
              <a:buNone/>
            </a:pPr>
            <a:r>
              <a:rPr lang="ru-RU" sz="1600" dirty="0">
                <a:solidFill>
                  <a:schemeClr val="tx1"/>
                </a:solidFill>
                <a:effectLst/>
                <a:ea typeface="Calibri" panose="020F0502020204030204" pitchFamily="34" charset="0"/>
                <a:cs typeface="Times New Roman" panose="02020603050405020304" pitchFamily="18" charset="0"/>
              </a:rPr>
              <a:t>В результате первая таблица содержит сведения о регистрации сообщений о преступлении</a:t>
            </a:r>
            <a:r>
              <a:rPr lang="en-US" sz="1600" dirty="0">
                <a:solidFill>
                  <a:schemeClr val="tx1"/>
                </a:solidFill>
                <a:effectLst/>
                <a:ea typeface="Calibri" panose="020F0502020204030204" pitchFamily="34" charset="0"/>
                <a:cs typeface="Times New Roman" panose="02020603050405020304" pitchFamily="18" charset="0"/>
              </a:rPr>
              <a:t>. </a:t>
            </a:r>
            <a:endParaRPr lang="ru-RU" sz="1600" dirty="0">
              <a:solidFill>
                <a:schemeClr val="tx1"/>
              </a:solidFill>
              <a:effectLst/>
              <a:ea typeface="Calibri" panose="020F0502020204030204" pitchFamily="34" charset="0"/>
              <a:cs typeface="Times New Roman" panose="02020603050405020304" pitchFamily="18" charset="0"/>
            </a:endParaRPr>
          </a:p>
          <a:p>
            <a:pPr marL="0" indent="0" algn="just">
              <a:lnSpc>
                <a:spcPct val="150000"/>
              </a:lnSpc>
              <a:buNone/>
            </a:pPr>
            <a:r>
              <a:rPr lang="ru-RU" sz="1600" dirty="0">
                <a:solidFill>
                  <a:schemeClr val="tx1"/>
                </a:solidFill>
                <a:effectLst/>
                <a:ea typeface="Calibri" panose="020F0502020204030204" pitchFamily="34" charset="0"/>
                <a:cs typeface="Times New Roman" panose="02020603050405020304" pitchFamily="18" charset="0"/>
              </a:rPr>
              <a:t>Вторая таблица содержит сведения о предварительно расследованных преступления, третья – о количестве уголовных дел, направленных в суд. </a:t>
            </a:r>
          </a:p>
          <a:p>
            <a:pPr marL="0" indent="0" algn="just">
              <a:lnSpc>
                <a:spcPct val="150000"/>
              </a:lnSpc>
              <a:buNone/>
            </a:pPr>
            <a:r>
              <a:rPr lang="ru-RU" sz="1600" dirty="0">
                <a:solidFill>
                  <a:schemeClr val="tx1"/>
                </a:solidFill>
                <a:ea typeface="Calibri" panose="020F0502020204030204" pitchFamily="34" charset="0"/>
                <a:cs typeface="Times New Roman" panose="02020603050405020304" pitchFamily="18" charset="0"/>
              </a:rPr>
              <a:t>Н</a:t>
            </a:r>
            <a:r>
              <a:rPr lang="ru-RU" sz="1600" dirty="0">
                <a:solidFill>
                  <a:schemeClr val="tx1"/>
                </a:solidFill>
                <a:effectLst/>
                <a:ea typeface="Calibri" panose="020F0502020204030204" pitchFamily="34" charset="0"/>
                <a:cs typeface="Times New Roman" panose="02020603050405020304" pitchFamily="18" charset="0"/>
              </a:rPr>
              <a:t>а отдельном листе создадим новую таблицу «Регион», содержащую столбцы «</a:t>
            </a:r>
            <a:r>
              <a:rPr lang="en-US" sz="1600" dirty="0">
                <a:solidFill>
                  <a:schemeClr val="tx1"/>
                </a:solidFill>
                <a:effectLst/>
                <a:ea typeface="Calibri" panose="020F0502020204030204" pitchFamily="34" charset="0"/>
                <a:cs typeface="Times New Roman" panose="02020603050405020304" pitchFamily="18" charset="0"/>
              </a:rPr>
              <a:t>id</a:t>
            </a:r>
            <a:r>
              <a:rPr lang="ru-RU" sz="1600" dirty="0">
                <a:solidFill>
                  <a:schemeClr val="tx1"/>
                </a:solidFill>
                <a:effectLst/>
                <a:ea typeface="Calibri" panose="020F0502020204030204" pitchFamily="34" charset="0"/>
                <a:cs typeface="Times New Roman" panose="02020603050405020304" pitchFamily="18" charset="0"/>
              </a:rPr>
              <a:t>_регион» и «Регион» и представляющую собой справочник по исследуемым в работе регионам, а именно: 1 – г. Санкт-Петербург; 2 – Ленинградская область. </a:t>
            </a:r>
          </a:p>
          <a:p>
            <a:pPr marL="0" indent="0" algn="just">
              <a:lnSpc>
                <a:spcPct val="150000"/>
              </a:lnSpc>
              <a:buNone/>
            </a:pPr>
            <a:r>
              <a:rPr lang="ru-RU" sz="1600" dirty="0">
                <a:solidFill>
                  <a:schemeClr val="tx1"/>
                </a:solidFill>
                <a:effectLst/>
                <a:ea typeface="Calibri" panose="020F0502020204030204" pitchFamily="34" charset="0"/>
                <a:cs typeface="Times New Roman" panose="02020603050405020304" pitchFamily="18" charset="0"/>
              </a:rPr>
              <a:t>Итого созданная база данных содержит 4 взаимосвязанных между собой таблиц, расположенных на отдельных листах в рабочей книге </a:t>
            </a:r>
            <a:r>
              <a:rPr lang="en-US" sz="1600" dirty="0">
                <a:solidFill>
                  <a:schemeClr val="tx1"/>
                </a:solidFill>
                <a:effectLst/>
                <a:ea typeface="Calibri" panose="020F0502020204030204" pitchFamily="34" charset="0"/>
                <a:cs typeface="Times New Roman" panose="02020603050405020304" pitchFamily="18" charset="0"/>
              </a:rPr>
              <a:t>Microsoft Excel</a:t>
            </a:r>
            <a:r>
              <a:rPr lang="ru-RU" sz="1600" dirty="0">
                <a:solidFill>
                  <a:schemeClr val="tx1"/>
                </a:solidFill>
                <a:effectLst/>
                <a:ea typeface="Calibri" panose="020F0502020204030204" pitchFamily="34" charset="0"/>
                <a:cs typeface="Times New Roman" panose="02020603050405020304" pitchFamily="18" charset="0"/>
              </a:rPr>
              <a:t> под следующими наименованиями:</a:t>
            </a:r>
          </a:p>
          <a:p>
            <a:pPr marL="0" lvl="0" indent="0" algn="just">
              <a:lnSpc>
                <a:spcPct val="150000"/>
              </a:lnSpc>
              <a:buNone/>
            </a:pPr>
            <a:r>
              <a:rPr lang="ru-RU" sz="1600" dirty="0">
                <a:solidFill>
                  <a:schemeClr val="tx1"/>
                </a:solidFill>
                <a:effectLst/>
                <a:ea typeface="Calibri" panose="020F0502020204030204" pitchFamily="34" charset="0"/>
                <a:cs typeface="Times New Roman" panose="02020603050405020304" pitchFamily="18" charset="0"/>
              </a:rPr>
              <a:t>1)	«Зарегистрировано преступлений»</a:t>
            </a:r>
            <a:r>
              <a:rPr lang="en-US" sz="1600" dirty="0">
                <a:solidFill>
                  <a:schemeClr val="tx1"/>
                </a:solidFill>
                <a:effectLst/>
                <a:ea typeface="Calibri" panose="020F0502020204030204" pitchFamily="34" charset="0"/>
                <a:cs typeface="Times New Roman" panose="02020603050405020304" pitchFamily="18" charset="0"/>
              </a:rPr>
              <a:t>;</a:t>
            </a:r>
            <a:endParaRPr lang="ru-RU" sz="1600" dirty="0">
              <a:solidFill>
                <a:schemeClr val="tx1"/>
              </a:solidFill>
              <a:ea typeface="Calibri" panose="020F0502020204030204" pitchFamily="34" charset="0"/>
              <a:cs typeface="Times New Roman" panose="02020603050405020304" pitchFamily="18" charset="0"/>
            </a:endParaRPr>
          </a:p>
          <a:p>
            <a:pPr marL="0" lvl="0" indent="0" algn="just">
              <a:lnSpc>
                <a:spcPct val="150000"/>
              </a:lnSpc>
              <a:buNone/>
            </a:pPr>
            <a:r>
              <a:rPr lang="ru-RU" sz="1600" dirty="0">
                <a:solidFill>
                  <a:schemeClr val="tx1"/>
                </a:solidFill>
                <a:effectLst/>
                <a:ea typeface="Calibri" panose="020F0502020204030204" pitchFamily="34" charset="0"/>
                <a:cs typeface="Times New Roman" panose="02020603050405020304" pitchFamily="18" charset="0"/>
              </a:rPr>
              <a:t>2)	«Предварительно расследовано»</a:t>
            </a:r>
            <a:r>
              <a:rPr lang="en-US" sz="1600" dirty="0">
                <a:solidFill>
                  <a:schemeClr val="tx1"/>
                </a:solidFill>
                <a:effectLst/>
                <a:ea typeface="Calibri" panose="020F0502020204030204" pitchFamily="34" charset="0"/>
                <a:cs typeface="Times New Roman" panose="02020603050405020304" pitchFamily="18" charset="0"/>
              </a:rPr>
              <a:t>;</a:t>
            </a:r>
            <a:endParaRPr lang="ru-RU" sz="1600" dirty="0">
              <a:solidFill>
                <a:schemeClr val="tx1"/>
              </a:solidFill>
              <a:effectLst/>
              <a:ea typeface="Calibri" panose="020F0502020204030204" pitchFamily="34" charset="0"/>
              <a:cs typeface="Times New Roman" panose="02020603050405020304" pitchFamily="18" charset="0"/>
            </a:endParaRPr>
          </a:p>
          <a:p>
            <a:pPr marL="0" lvl="0" indent="0" algn="just">
              <a:lnSpc>
                <a:spcPct val="150000"/>
              </a:lnSpc>
              <a:buNone/>
            </a:pPr>
            <a:r>
              <a:rPr lang="ru-RU" sz="1600" dirty="0">
                <a:solidFill>
                  <a:schemeClr val="tx1"/>
                </a:solidFill>
                <a:effectLst/>
                <a:ea typeface="Calibri" panose="020F0502020204030204" pitchFamily="34" charset="0"/>
                <a:cs typeface="Times New Roman" panose="02020603050405020304" pitchFamily="18" charset="0"/>
              </a:rPr>
              <a:t>3)	«Направлено в суд»</a:t>
            </a:r>
            <a:r>
              <a:rPr lang="en-US" sz="1600" dirty="0">
                <a:solidFill>
                  <a:schemeClr val="tx1"/>
                </a:solidFill>
                <a:effectLst/>
                <a:ea typeface="Calibri" panose="020F0502020204030204" pitchFamily="34" charset="0"/>
                <a:cs typeface="Times New Roman" panose="02020603050405020304" pitchFamily="18" charset="0"/>
              </a:rPr>
              <a:t>;</a:t>
            </a:r>
            <a:endParaRPr lang="ru-RU" sz="1600" dirty="0">
              <a:solidFill>
                <a:schemeClr val="tx1"/>
              </a:solidFill>
              <a:effectLst/>
              <a:ea typeface="Calibri" panose="020F0502020204030204" pitchFamily="34" charset="0"/>
              <a:cs typeface="Times New Roman" panose="02020603050405020304" pitchFamily="18" charset="0"/>
            </a:endParaRPr>
          </a:p>
          <a:p>
            <a:pPr marL="0" lvl="0" indent="0" algn="just">
              <a:lnSpc>
                <a:spcPct val="150000"/>
              </a:lnSpc>
              <a:buNone/>
            </a:pPr>
            <a:r>
              <a:rPr lang="ru-RU" sz="1600" dirty="0">
                <a:solidFill>
                  <a:schemeClr val="tx1"/>
                </a:solidFill>
                <a:ea typeface="Calibri" panose="020F0502020204030204" pitchFamily="34" charset="0"/>
                <a:cs typeface="Times New Roman" panose="02020603050405020304" pitchFamily="18" charset="0"/>
              </a:rPr>
              <a:t>4)	</a:t>
            </a:r>
            <a:r>
              <a:rPr lang="ru-RU" sz="1600" dirty="0">
                <a:solidFill>
                  <a:schemeClr val="tx1"/>
                </a:solidFill>
                <a:effectLst/>
                <a:ea typeface="Calibri" panose="020F0502020204030204" pitchFamily="34" charset="0"/>
                <a:cs typeface="Times New Roman" panose="02020603050405020304" pitchFamily="18" charset="0"/>
              </a:rPr>
              <a:t>«Регион»</a:t>
            </a:r>
            <a:r>
              <a:rPr lang="en-US" sz="1600" dirty="0">
                <a:solidFill>
                  <a:schemeClr val="tx1"/>
                </a:solidFill>
                <a:effectLst/>
                <a:ea typeface="Calibri" panose="020F0502020204030204" pitchFamily="34" charset="0"/>
                <a:cs typeface="Times New Roman" panose="02020603050405020304" pitchFamily="18" charset="0"/>
              </a:rPr>
              <a:t>.</a:t>
            </a:r>
            <a:endParaRPr lang="ru-RU" sz="1600" dirty="0">
              <a:solidFill>
                <a:schemeClr val="tx1"/>
              </a:solidFill>
              <a:effectLst/>
              <a:ea typeface="Calibri" panose="020F0502020204030204" pitchFamily="34" charset="0"/>
              <a:cs typeface="Times New Roman" panose="02020603050405020304" pitchFamily="18" charset="0"/>
            </a:endParaRPr>
          </a:p>
          <a:p>
            <a:pPr algn="just">
              <a:lnSpc>
                <a:spcPct val="150000"/>
              </a:lnSpc>
            </a:pPr>
            <a:endParaRPr lang="ru-RU"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endParaRPr lang="ru-RU"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endParaRPr lang="ru-RU" dirty="0">
              <a:solidFill>
                <a:schemeClr val="tx1"/>
              </a:solidFill>
            </a:endParaRPr>
          </a:p>
        </p:txBody>
      </p:sp>
    </p:spTree>
    <p:extLst>
      <p:ext uri="{BB962C8B-B14F-4D97-AF65-F5344CB8AC3E}">
        <p14:creationId xmlns:p14="http://schemas.microsoft.com/office/powerpoint/2010/main" val="979100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85FC7169-AD85-B217-2159-9A64D563E753}"/>
              </a:ext>
            </a:extLst>
          </p:cNvPr>
          <p:cNvSpPr>
            <a:spLocks noGrp="1"/>
          </p:cNvSpPr>
          <p:nvPr>
            <p:ph idx="1"/>
          </p:nvPr>
        </p:nvSpPr>
        <p:spPr>
          <a:xfrm>
            <a:off x="2522537" y="723900"/>
            <a:ext cx="8915400" cy="6134100"/>
          </a:xfrm>
        </p:spPr>
        <p:txBody>
          <a:bodyPr>
            <a:normAutofit fontScale="55000" lnSpcReduction="20000"/>
          </a:bodyPr>
          <a:lstStyle/>
          <a:p>
            <a:pPr indent="0" algn="just">
              <a:lnSpc>
                <a:spcPct val="150000"/>
              </a:lnSpc>
              <a:buNone/>
            </a:pPr>
            <a:r>
              <a:rPr lang="ru-RU" sz="2500" b="1" dirty="0">
                <a:solidFill>
                  <a:schemeClr val="tx1"/>
                </a:solidFill>
                <a:effectLst/>
                <a:ea typeface="Calibri" panose="020F0502020204030204" pitchFamily="34" charset="0"/>
                <a:cs typeface="Times New Roman" panose="02020603050405020304" pitchFamily="18" charset="0"/>
              </a:rPr>
              <a:t>2.</a:t>
            </a:r>
            <a:r>
              <a:rPr lang="ru-RU" sz="2500" dirty="0">
                <a:solidFill>
                  <a:schemeClr val="tx1"/>
                </a:solidFill>
                <a:effectLst/>
                <a:ea typeface="Calibri" panose="020F0502020204030204" pitchFamily="34" charset="0"/>
                <a:cs typeface="Times New Roman" panose="02020603050405020304" pitchFamily="18" charset="0"/>
              </a:rPr>
              <a:t>	Вкладка </a:t>
            </a:r>
            <a:r>
              <a:rPr lang="ru-RU" sz="2500" b="1" dirty="0">
                <a:solidFill>
                  <a:schemeClr val="tx1"/>
                </a:solidFill>
                <a:effectLst/>
                <a:ea typeface="Calibri" panose="020F0502020204030204" pitchFamily="34" charset="0"/>
                <a:cs typeface="Times New Roman" panose="02020603050405020304" pitchFamily="18" charset="0"/>
              </a:rPr>
              <a:t>«Преобразовать»</a:t>
            </a:r>
            <a:r>
              <a:rPr lang="ru-RU" sz="2500" dirty="0">
                <a:solidFill>
                  <a:schemeClr val="tx1"/>
                </a:solidFill>
                <a:effectLst/>
                <a:ea typeface="Calibri" panose="020F0502020204030204" pitchFamily="34" charset="0"/>
                <a:cs typeface="Times New Roman" panose="02020603050405020304" pitchFamily="18" charset="0"/>
              </a:rPr>
              <a:t> </a:t>
            </a:r>
            <a:r>
              <a:rPr lang="ru-RU" sz="2500" dirty="0">
                <a:solidFill>
                  <a:schemeClr val="tx1"/>
                </a:solidFill>
                <a:effectLst/>
                <a:ea typeface="Times New Roman" panose="02020603050405020304" pitchFamily="18" charset="0"/>
                <a:cs typeface="Times New Roman" panose="02020603050405020304" pitchFamily="18" charset="0"/>
              </a:rPr>
              <a:t>предоставляет доступ к различному функционалу преобразования загруженных данных, например:</a:t>
            </a:r>
            <a:endParaRPr lang="ru-RU" sz="2500" dirty="0">
              <a:solidFill>
                <a:schemeClr val="tx1"/>
              </a:solidFill>
              <a:effectLst/>
              <a:ea typeface="Calibri" panose="020F0502020204030204" pitchFamily="34" charset="0"/>
              <a:cs typeface="Times New Roman" panose="02020603050405020304" pitchFamily="18" charset="0"/>
            </a:endParaRPr>
          </a:p>
          <a:p>
            <a:pPr indent="449580" algn="just">
              <a:lnSpc>
                <a:spcPct val="150000"/>
              </a:lnSpc>
            </a:pPr>
            <a:r>
              <a:rPr lang="ru-RU" sz="2500" dirty="0">
                <a:solidFill>
                  <a:schemeClr val="tx1"/>
                </a:solidFill>
                <a:effectLst/>
                <a:ea typeface="Times New Roman" panose="02020603050405020304" pitchFamily="18" charset="0"/>
                <a:cs typeface="Times New Roman" panose="02020603050405020304" pitchFamily="18" charset="0"/>
              </a:rPr>
              <a:t>1)	 добавление или удаление столбцов;</a:t>
            </a:r>
            <a:endParaRPr lang="ru-RU" sz="2500" dirty="0">
              <a:solidFill>
                <a:schemeClr val="tx1"/>
              </a:solidFill>
              <a:effectLst/>
              <a:ea typeface="Calibri" panose="020F0502020204030204" pitchFamily="34" charset="0"/>
              <a:cs typeface="Times New Roman" panose="02020603050405020304" pitchFamily="18" charset="0"/>
            </a:endParaRPr>
          </a:p>
          <a:p>
            <a:pPr indent="449580" algn="just">
              <a:lnSpc>
                <a:spcPct val="150000"/>
              </a:lnSpc>
            </a:pPr>
            <a:r>
              <a:rPr lang="ru-RU" sz="2500" dirty="0">
                <a:solidFill>
                  <a:schemeClr val="tx1"/>
                </a:solidFill>
                <a:effectLst/>
                <a:ea typeface="Times New Roman" panose="02020603050405020304" pitchFamily="18" charset="0"/>
                <a:cs typeface="Times New Roman" panose="02020603050405020304" pitchFamily="18" charset="0"/>
              </a:rPr>
              <a:t>2)	 изменение типов данных;</a:t>
            </a:r>
            <a:endParaRPr lang="ru-RU" sz="2500" dirty="0">
              <a:solidFill>
                <a:schemeClr val="tx1"/>
              </a:solidFill>
              <a:effectLst/>
              <a:ea typeface="Calibri" panose="020F0502020204030204" pitchFamily="34" charset="0"/>
              <a:cs typeface="Times New Roman" panose="02020603050405020304" pitchFamily="18" charset="0"/>
            </a:endParaRPr>
          </a:p>
          <a:p>
            <a:pPr indent="449580" algn="just">
              <a:lnSpc>
                <a:spcPct val="150000"/>
              </a:lnSpc>
            </a:pPr>
            <a:r>
              <a:rPr lang="ru-RU" sz="2500" dirty="0">
                <a:solidFill>
                  <a:schemeClr val="tx1"/>
                </a:solidFill>
                <a:ea typeface="Times New Roman" panose="02020603050405020304" pitchFamily="18" charset="0"/>
                <a:cs typeface="Times New Roman" panose="02020603050405020304" pitchFamily="18" charset="0"/>
              </a:rPr>
              <a:t>3</a:t>
            </a:r>
            <a:r>
              <a:rPr lang="ru-RU" sz="2500" dirty="0">
                <a:solidFill>
                  <a:schemeClr val="tx1"/>
                </a:solidFill>
                <a:effectLst/>
                <a:ea typeface="Times New Roman" panose="02020603050405020304" pitchFamily="18" charset="0"/>
                <a:cs typeface="Times New Roman" panose="02020603050405020304" pitchFamily="18" charset="0"/>
              </a:rPr>
              <a:t>)	замена любого значения в таблице;</a:t>
            </a:r>
            <a:endParaRPr lang="ru-RU" sz="2500" dirty="0">
              <a:solidFill>
                <a:schemeClr val="tx1"/>
              </a:solidFill>
              <a:effectLst/>
              <a:ea typeface="Calibri" panose="020F0502020204030204" pitchFamily="34" charset="0"/>
              <a:cs typeface="Times New Roman" panose="02020603050405020304" pitchFamily="18" charset="0"/>
            </a:endParaRPr>
          </a:p>
          <a:p>
            <a:pPr indent="449580" algn="just">
              <a:lnSpc>
                <a:spcPct val="150000"/>
              </a:lnSpc>
            </a:pPr>
            <a:r>
              <a:rPr lang="ru-RU" sz="2500" dirty="0">
                <a:solidFill>
                  <a:schemeClr val="tx1"/>
                </a:solidFill>
                <a:ea typeface="Times New Roman" panose="02020603050405020304" pitchFamily="18" charset="0"/>
                <a:cs typeface="Times New Roman" panose="02020603050405020304" pitchFamily="18" charset="0"/>
              </a:rPr>
              <a:t>4</a:t>
            </a:r>
            <a:r>
              <a:rPr lang="ru-RU" sz="2500" dirty="0">
                <a:solidFill>
                  <a:schemeClr val="tx1"/>
                </a:solidFill>
                <a:effectLst/>
                <a:ea typeface="Times New Roman" panose="02020603050405020304" pitchFamily="18" charset="0"/>
                <a:cs typeface="Times New Roman" panose="02020603050405020304" pitchFamily="18" charset="0"/>
              </a:rPr>
              <a:t>)	разделение столбцов по определенным признакам (по разделителю, по количеству символов, по позициям, по переходу со строчных на прописные буквы - и наоборот, по переходу с цифр на не цифры – и наоборот и т.д.); </a:t>
            </a:r>
            <a:endParaRPr lang="ru-RU" sz="2500" dirty="0">
              <a:solidFill>
                <a:schemeClr val="tx1"/>
              </a:solidFill>
              <a:effectLst/>
              <a:ea typeface="Calibri" panose="020F0502020204030204" pitchFamily="34" charset="0"/>
              <a:cs typeface="Times New Roman" panose="02020603050405020304" pitchFamily="18" charset="0"/>
            </a:endParaRPr>
          </a:p>
          <a:p>
            <a:pPr indent="449580" algn="just">
              <a:lnSpc>
                <a:spcPct val="150000"/>
              </a:lnSpc>
            </a:pPr>
            <a:r>
              <a:rPr lang="ru-RU" sz="2500" dirty="0">
                <a:solidFill>
                  <a:schemeClr val="tx1"/>
                </a:solidFill>
                <a:ea typeface="Times New Roman" panose="02020603050405020304" pitchFamily="18" charset="0"/>
                <a:cs typeface="Times New Roman" panose="02020603050405020304" pitchFamily="18" charset="0"/>
              </a:rPr>
              <a:t>5</a:t>
            </a:r>
            <a:r>
              <a:rPr lang="ru-RU" sz="2500" dirty="0">
                <a:solidFill>
                  <a:schemeClr val="tx1"/>
                </a:solidFill>
                <a:effectLst/>
                <a:ea typeface="Times New Roman" panose="02020603050405020304" pitchFamily="18" charset="0"/>
                <a:cs typeface="Times New Roman" panose="02020603050405020304" pitchFamily="18" charset="0"/>
              </a:rPr>
              <a:t>)	подсчет значений в столбце и выполнение иных математических операций;</a:t>
            </a:r>
            <a:endParaRPr lang="ru-RU" sz="2500" dirty="0">
              <a:solidFill>
                <a:schemeClr val="tx1"/>
              </a:solidFill>
              <a:effectLst/>
              <a:ea typeface="Calibri" panose="020F0502020204030204" pitchFamily="34" charset="0"/>
              <a:cs typeface="Times New Roman" panose="02020603050405020304" pitchFamily="18" charset="0"/>
            </a:endParaRPr>
          </a:p>
          <a:p>
            <a:pPr indent="449580" algn="just">
              <a:lnSpc>
                <a:spcPct val="150000"/>
              </a:lnSpc>
            </a:pPr>
            <a:r>
              <a:rPr lang="ru-RU" sz="2500" dirty="0">
                <a:solidFill>
                  <a:schemeClr val="tx1"/>
                </a:solidFill>
                <a:ea typeface="Times New Roman" panose="02020603050405020304" pitchFamily="18" charset="0"/>
                <a:cs typeface="Times New Roman" panose="02020603050405020304" pitchFamily="18" charset="0"/>
              </a:rPr>
              <a:t>6</a:t>
            </a:r>
            <a:r>
              <a:rPr lang="ru-RU" sz="2500" dirty="0">
                <a:solidFill>
                  <a:schemeClr val="tx1"/>
                </a:solidFill>
                <a:effectLst/>
                <a:ea typeface="Times New Roman" panose="02020603050405020304" pitchFamily="18" charset="0"/>
                <a:cs typeface="Times New Roman" panose="02020603050405020304" pitchFamily="18" charset="0"/>
              </a:rPr>
              <a:t>)	группировка данных по выбранным пользователем критериям;</a:t>
            </a:r>
            <a:endParaRPr lang="ru-RU" sz="2500" dirty="0">
              <a:solidFill>
                <a:schemeClr val="tx1"/>
              </a:solidFill>
              <a:effectLst/>
              <a:ea typeface="Calibri" panose="020F0502020204030204" pitchFamily="34" charset="0"/>
              <a:cs typeface="Times New Roman" panose="02020603050405020304" pitchFamily="18" charset="0"/>
            </a:endParaRPr>
          </a:p>
          <a:p>
            <a:pPr indent="449580" algn="just">
              <a:lnSpc>
                <a:spcPct val="150000"/>
              </a:lnSpc>
            </a:pPr>
            <a:r>
              <a:rPr lang="ru-RU" sz="2500" dirty="0">
                <a:solidFill>
                  <a:schemeClr val="tx1"/>
                </a:solidFill>
                <a:ea typeface="Times New Roman" panose="02020603050405020304" pitchFamily="18" charset="0"/>
                <a:cs typeface="Times New Roman" panose="02020603050405020304" pitchFamily="18" charset="0"/>
              </a:rPr>
              <a:t>7</a:t>
            </a:r>
            <a:r>
              <a:rPr lang="ru-RU" sz="2500" dirty="0">
                <a:solidFill>
                  <a:schemeClr val="tx1"/>
                </a:solidFill>
                <a:effectLst/>
                <a:ea typeface="Times New Roman" panose="02020603050405020304" pitchFamily="18" charset="0"/>
                <a:cs typeface="Times New Roman" panose="02020603050405020304" pitchFamily="18" charset="0"/>
              </a:rPr>
              <a:t>)	другие функции работы с данными.</a:t>
            </a:r>
            <a:endParaRPr lang="ru-RU" sz="2500" dirty="0">
              <a:solidFill>
                <a:schemeClr val="tx1"/>
              </a:solidFill>
              <a:effectLst/>
              <a:ea typeface="Calibri" panose="020F0502020204030204" pitchFamily="34" charset="0"/>
              <a:cs typeface="Times New Roman" panose="02020603050405020304" pitchFamily="18" charset="0"/>
            </a:endParaRPr>
          </a:p>
          <a:p>
            <a:pPr indent="0" algn="just">
              <a:lnSpc>
                <a:spcPct val="150000"/>
              </a:lnSpc>
              <a:buNone/>
            </a:pPr>
            <a:r>
              <a:rPr lang="ru-RU" sz="2500" dirty="0">
                <a:solidFill>
                  <a:schemeClr val="tx1"/>
                </a:solidFill>
                <a:effectLst/>
                <a:ea typeface="Calibri" panose="020F0502020204030204" pitchFamily="34" charset="0"/>
                <a:cs typeface="Times New Roman" panose="02020603050405020304" pitchFamily="18" charset="0"/>
              </a:rPr>
              <a:t>Здесь же можно изменить написание всех текстовых данных в столбце в верхнем или нижнем регистре, для чего необходимо выбрать столбец, зайти во вкладку с ним в центре, выбрать вкладку </a:t>
            </a:r>
            <a:r>
              <a:rPr lang="ru-RU" sz="2500" b="1" dirty="0">
                <a:solidFill>
                  <a:schemeClr val="tx1"/>
                </a:solidFill>
                <a:effectLst/>
                <a:ea typeface="Calibri" panose="020F0502020204030204" pitchFamily="34" charset="0"/>
                <a:cs typeface="Times New Roman" panose="02020603050405020304" pitchFamily="18" charset="0"/>
              </a:rPr>
              <a:t>«Формат»</a:t>
            </a:r>
            <a:r>
              <a:rPr lang="ru-RU" sz="2500" dirty="0">
                <a:solidFill>
                  <a:schemeClr val="tx1"/>
                </a:solidFill>
                <a:effectLst/>
                <a:ea typeface="Calibri" panose="020F0502020204030204" pitchFamily="34" charset="0"/>
                <a:cs typeface="Times New Roman" panose="02020603050405020304" pitchFamily="18" charset="0"/>
              </a:rPr>
              <a:t> и подходящее значение преобразования данных из выпадающего списка.</a:t>
            </a:r>
          </a:p>
          <a:p>
            <a:pPr indent="0" algn="just">
              <a:lnSpc>
                <a:spcPct val="150000"/>
              </a:lnSpc>
              <a:buNone/>
            </a:pPr>
            <a:endParaRPr lang="ru-RU" dirty="0">
              <a:solidFill>
                <a:schemeClr val="tx1"/>
              </a:solidFill>
            </a:endParaRPr>
          </a:p>
        </p:txBody>
      </p:sp>
    </p:spTree>
    <p:extLst>
      <p:ext uri="{BB962C8B-B14F-4D97-AF65-F5344CB8AC3E}">
        <p14:creationId xmlns:p14="http://schemas.microsoft.com/office/powerpoint/2010/main" val="9249504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BD30FE0-2DB3-BF51-DAA7-C0C005B61D2C}"/>
              </a:ext>
            </a:extLst>
          </p:cNvPr>
          <p:cNvSpPr>
            <a:spLocks noGrp="1"/>
          </p:cNvSpPr>
          <p:nvPr>
            <p:ph idx="1"/>
          </p:nvPr>
        </p:nvSpPr>
        <p:spPr>
          <a:xfrm>
            <a:off x="2427287" y="714375"/>
            <a:ext cx="8915400" cy="3777622"/>
          </a:xfrm>
        </p:spPr>
        <p:txBody>
          <a:bodyPr/>
          <a:lstStyle/>
          <a:p>
            <a:pPr marL="0" indent="0" algn="just">
              <a:buNone/>
            </a:pPr>
            <a:r>
              <a:rPr lang="ru-RU" sz="1400" dirty="0">
                <a:solidFill>
                  <a:schemeClr val="tx1"/>
                </a:solidFill>
                <a:effectLst/>
                <a:ea typeface="Calibri" panose="020F0502020204030204" pitchFamily="34" charset="0"/>
                <a:cs typeface="Times New Roman" panose="02020603050405020304" pitchFamily="18" charset="0"/>
              </a:rPr>
              <a:t>Для визуализации данных в хронологическом порядке при выборе гистограмм и комбинированных диаграмм в отчете потребуется отсортировать месяцы в соответствии с их порядковым номером в календаре, поскольку по умолчанию </a:t>
            </a:r>
            <a:r>
              <a:rPr lang="en-US" sz="1400" dirty="0">
                <a:solidFill>
                  <a:schemeClr val="tx1"/>
                </a:solidFill>
                <a:effectLst/>
                <a:ea typeface="Calibri" panose="020F0502020204030204" pitchFamily="34" charset="0"/>
                <a:cs typeface="Times New Roman" panose="02020603050405020304" pitchFamily="18" charset="0"/>
              </a:rPr>
              <a:t>Microsoft Power BI </a:t>
            </a:r>
            <a:r>
              <a:rPr lang="ru-RU" sz="1400" dirty="0">
                <a:solidFill>
                  <a:schemeClr val="tx1"/>
                </a:solidFill>
                <a:effectLst/>
                <a:ea typeface="Calibri" panose="020F0502020204030204" pitchFamily="34" charset="0"/>
                <a:cs typeface="Times New Roman" panose="02020603050405020304" pitchFamily="18" charset="0"/>
              </a:rPr>
              <a:t>будет использовать сортировку в алфавитном порядке. Для этого мы создадим пятую таблицу, именуемую «Справочник месяцев» и состоящую из двух столбцов – с уникальным именем месяца от января до декабря в первом и порядковым номером месяца в соответствии с календарем во втором.  </a:t>
            </a:r>
          </a:p>
          <a:p>
            <a:pPr marL="0" indent="0" algn="just">
              <a:buNone/>
            </a:pPr>
            <a:r>
              <a:rPr lang="ru-RU" sz="1400" dirty="0">
                <a:solidFill>
                  <a:schemeClr val="tx1"/>
                </a:solidFill>
                <a:effectLst/>
                <a:ea typeface="Calibri" panose="020F0502020204030204" pitchFamily="34" charset="0"/>
                <a:cs typeface="Times New Roman" panose="02020603050405020304" pitchFamily="18" charset="0"/>
              </a:rPr>
              <a:t>Завершив наполнение созданных нами таблиц указанными выше показателями, необходимо обратиться к </a:t>
            </a:r>
            <a:r>
              <a:rPr lang="en-US" sz="1400" dirty="0">
                <a:solidFill>
                  <a:schemeClr val="tx1"/>
                </a:solidFill>
                <a:effectLst/>
                <a:ea typeface="Calibri" panose="020F0502020204030204" pitchFamily="34" charset="0"/>
                <a:cs typeface="Times New Roman" panose="02020603050405020304" pitchFamily="18" charset="0"/>
              </a:rPr>
              <a:t>Microsoft Power BI </a:t>
            </a:r>
            <a:r>
              <a:rPr lang="ru-RU" sz="1400" dirty="0">
                <a:solidFill>
                  <a:schemeClr val="tx1"/>
                </a:solidFill>
                <a:effectLst/>
                <a:ea typeface="Calibri" panose="020F0502020204030204" pitchFamily="34" charset="0"/>
                <a:cs typeface="Times New Roman" panose="02020603050405020304" pitchFamily="18" charset="0"/>
              </a:rPr>
              <a:t>и загрузить имеющиеся данные в программу.</a:t>
            </a:r>
          </a:p>
          <a:p>
            <a:endParaRPr lang="ru-RU" dirty="0">
              <a:solidFill>
                <a:schemeClr val="tx1"/>
              </a:solidFill>
            </a:endParaRPr>
          </a:p>
        </p:txBody>
      </p:sp>
      <p:pic>
        <p:nvPicPr>
          <p:cNvPr id="4" name="Рисунок 3">
            <a:extLst>
              <a:ext uri="{FF2B5EF4-FFF2-40B4-BE49-F238E27FC236}">
                <a16:creationId xmlns:a16="http://schemas.microsoft.com/office/drawing/2014/main" id="{CA4C630C-7164-8E04-D206-CD8A7F557B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34534" y="3117849"/>
            <a:ext cx="4702856" cy="2130425"/>
          </a:xfrm>
          <a:prstGeom prst="rect">
            <a:avLst/>
          </a:prstGeom>
          <a:noFill/>
          <a:ln>
            <a:noFill/>
          </a:ln>
        </p:spPr>
      </p:pic>
      <p:sp>
        <p:nvSpPr>
          <p:cNvPr id="6" name="TextBox 5">
            <a:extLst>
              <a:ext uri="{FF2B5EF4-FFF2-40B4-BE49-F238E27FC236}">
                <a16:creationId xmlns:a16="http://schemas.microsoft.com/office/drawing/2014/main" id="{1BEE4B08-4459-68F3-E2D4-2406F78213C2}"/>
              </a:ext>
            </a:extLst>
          </p:cNvPr>
          <p:cNvSpPr txBox="1"/>
          <p:nvPr/>
        </p:nvSpPr>
        <p:spPr>
          <a:xfrm>
            <a:off x="2511425" y="5476696"/>
            <a:ext cx="8831262" cy="523220"/>
          </a:xfrm>
          <a:prstGeom prst="rect">
            <a:avLst/>
          </a:prstGeom>
          <a:noFill/>
        </p:spPr>
        <p:txBody>
          <a:bodyPr wrap="square">
            <a:spAutoFit/>
          </a:bodyPr>
          <a:lstStyle/>
          <a:p>
            <a:pPr algn="ctr"/>
            <a:r>
              <a:rPr lang="ru-RU" sz="1400" b="1" dirty="0">
                <a:effectLst/>
                <a:ea typeface="Calibri" panose="020F0502020204030204" pitchFamily="34" charset="0"/>
                <a:cs typeface="Times New Roman" panose="02020603050405020304" pitchFamily="18" charset="0"/>
              </a:rPr>
              <a:t>Предложения </a:t>
            </a:r>
            <a:r>
              <a:rPr lang="en-US" sz="1400" b="1" dirty="0">
                <a:effectLst/>
                <a:ea typeface="Calibri" panose="020F0502020204030204" pitchFamily="34" charset="0"/>
                <a:cs typeface="Times New Roman" panose="02020603050405020304" pitchFamily="18" charset="0"/>
              </a:rPr>
              <a:t>Microsoft Power BI</a:t>
            </a:r>
            <a:r>
              <a:rPr lang="ru-RU" sz="1400" b="1" dirty="0">
                <a:effectLst/>
                <a:ea typeface="Calibri" panose="020F0502020204030204" pitchFamily="34" charset="0"/>
                <a:cs typeface="Times New Roman" panose="02020603050405020304" pitchFamily="18" charset="0"/>
              </a:rPr>
              <a:t> по загрузке </a:t>
            </a:r>
            <a:r>
              <a:rPr lang="en-US" sz="1400" b="1" dirty="0">
                <a:effectLst/>
                <a:ea typeface="Calibri" panose="020F0502020204030204" pitchFamily="34" charset="0"/>
                <a:cs typeface="Times New Roman" panose="02020603050405020304" pitchFamily="18" charset="0"/>
              </a:rPr>
              <a:t>Excel</a:t>
            </a:r>
            <a:r>
              <a:rPr lang="ru-RU" sz="1400" b="1" dirty="0">
                <a:effectLst/>
                <a:ea typeface="Calibri" panose="020F0502020204030204" pitchFamily="34" charset="0"/>
                <a:cs typeface="Times New Roman" panose="02020603050405020304" pitchFamily="18" charset="0"/>
              </a:rPr>
              <a:t>-таблиц создаваемого проекта.</a:t>
            </a:r>
          </a:p>
          <a:p>
            <a:pPr marL="0" indent="0" algn="just">
              <a:buNone/>
            </a:pPr>
            <a:endParaRPr lang="ru-RU" sz="1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14471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874A21BA-158F-FBBE-C236-0C073A43DC81}"/>
              </a:ext>
            </a:extLst>
          </p:cNvPr>
          <p:cNvSpPr>
            <a:spLocks noGrp="1"/>
          </p:cNvSpPr>
          <p:nvPr>
            <p:ph idx="1"/>
          </p:nvPr>
        </p:nvSpPr>
        <p:spPr>
          <a:xfrm>
            <a:off x="2589212" y="638175"/>
            <a:ext cx="8915400" cy="5273047"/>
          </a:xfrm>
        </p:spPr>
        <p:txBody>
          <a:bodyPr/>
          <a:lstStyle/>
          <a:p>
            <a:pPr marL="0" indent="0" algn="ctr">
              <a:buNone/>
            </a:pPr>
            <a:r>
              <a:rPr lang="ru-RU" sz="2000" b="1" dirty="0">
                <a:solidFill>
                  <a:schemeClr val="tx1"/>
                </a:solidFill>
                <a:effectLst/>
                <a:latin typeface="+mj-lt"/>
                <a:ea typeface="Calibri" panose="020F0502020204030204" pitchFamily="34" charset="0"/>
                <a:cs typeface="Times New Roman" panose="02020603050405020304" pitchFamily="18" charset="0"/>
              </a:rPr>
              <a:t>3.2.	Создание быстрых мер и написание вычислительных </a:t>
            </a:r>
            <a:r>
              <a:rPr lang="en-US" sz="2000" b="1" dirty="0">
                <a:solidFill>
                  <a:schemeClr val="tx1"/>
                </a:solidFill>
                <a:effectLst/>
                <a:latin typeface="+mj-lt"/>
                <a:ea typeface="Calibri" panose="020F0502020204030204" pitchFamily="34" charset="0"/>
                <a:cs typeface="Times New Roman" panose="02020603050405020304" pitchFamily="18" charset="0"/>
              </a:rPr>
              <a:t>DAX</a:t>
            </a:r>
            <a:r>
              <a:rPr lang="ru-RU" sz="2000" b="1" dirty="0">
                <a:solidFill>
                  <a:schemeClr val="tx1"/>
                </a:solidFill>
                <a:effectLst/>
                <a:latin typeface="+mj-lt"/>
                <a:ea typeface="Calibri" panose="020F0502020204030204" pitchFamily="34" charset="0"/>
                <a:cs typeface="Times New Roman" panose="02020603050405020304" pitchFamily="18" charset="0"/>
              </a:rPr>
              <a:t>-мер для обработки статистических данных.</a:t>
            </a:r>
          </a:p>
          <a:p>
            <a:pPr indent="0" algn="just">
              <a:lnSpc>
                <a:spcPct val="150000"/>
              </a:lnSpc>
              <a:buNone/>
            </a:pPr>
            <a:r>
              <a:rPr lang="ru-RU" sz="1400" dirty="0">
                <a:solidFill>
                  <a:schemeClr val="tx1"/>
                </a:solidFill>
                <a:effectLst/>
                <a:ea typeface="Calibri" panose="020F0502020204030204" pitchFamily="34" charset="0"/>
                <a:cs typeface="Times New Roman" panose="02020603050405020304" pitchFamily="18" charset="0"/>
              </a:rPr>
              <a:t>Перед написанием мер, которые мы впоследствии будем визуализировать в отчете, необходимо проверить установленные между таблицами связи и - при необходимости - исправить их либо добавить новые. Для этого обратимся к рабочей области «Модель» и выберем функцию «Управление связями» во вкладке «Главная». </a:t>
            </a:r>
          </a:p>
          <a:p>
            <a:pPr indent="0" algn="just">
              <a:lnSpc>
                <a:spcPct val="150000"/>
              </a:lnSpc>
              <a:buNone/>
            </a:pPr>
            <a:r>
              <a:rPr lang="en-US" sz="1400" dirty="0">
                <a:solidFill>
                  <a:schemeClr val="tx1"/>
                </a:solidFill>
                <a:effectLst/>
                <a:ea typeface="Calibri" panose="020F0502020204030204" pitchFamily="34" charset="0"/>
                <a:cs typeface="Times New Roman" panose="02020603050405020304" pitchFamily="18" charset="0"/>
              </a:rPr>
              <a:t>Microsoft Power BI </a:t>
            </a:r>
            <a:r>
              <a:rPr lang="ru-RU" sz="1400" dirty="0">
                <a:solidFill>
                  <a:schemeClr val="tx1"/>
                </a:solidFill>
                <a:effectLst/>
                <a:ea typeface="Calibri" panose="020F0502020204030204" pitchFamily="34" charset="0"/>
                <a:cs typeface="Times New Roman" panose="02020603050405020304" pitchFamily="18" charset="0"/>
              </a:rPr>
              <a:t>по умолчанию предлагает 6 связей между загруженными таблицами.</a:t>
            </a:r>
          </a:p>
          <a:p>
            <a:pPr marL="0" indent="0" algn="ctr">
              <a:buNone/>
            </a:pPr>
            <a:endParaRPr lang="ru-RU" sz="2000" dirty="0">
              <a:solidFill>
                <a:schemeClr val="tx1"/>
              </a:solidFill>
              <a:effectLst/>
              <a:ea typeface="Calibri" panose="020F0502020204030204" pitchFamily="34" charset="0"/>
              <a:cs typeface="Times New Roman" panose="02020603050405020304" pitchFamily="18" charset="0"/>
            </a:endParaRPr>
          </a:p>
          <a:p>
            <a:endParaRPr lang="ru-RU" dirty="0"/>
          </a:p>
        </p:txBody>
      </p:sp>
      <p:pic>
        <p:nvPicPr>
          <p:cNvPr id="4" name="Рисунок 3">
            <a:extLst>
              <a:ext uri="{FF2B5EF4-FFF2-40B4-BE49-F238E27FC236}">
                <a16:creationId xmlns:a16="http://schemas.microsoft.com/office/drawing/2014/main" id="{BA60C8A9-70FD-6DC3-3FC7-02863C911E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1679" y="3274698"/>
            <a:ext cx="8632933" cy="2945127"/>
          </a:xfrm>
          <a:prstGeom prst="rect">
            <a:avLst/>
          </a:prstGeom>
          <a:noFill/>
          <a:ln>
            <a:noFill/>
          </a:ln>
        </p:spPr>
      </p:pic>
    </p:spTree>
    <p:extLst>
      <p:ext uri="{BB962C8B-B14F-4D97-AF65-F5344CB8AC3E}">
        <p14:creationId xmlns:p14="http://schemas.microsoft.com/office/powerpoint/2010/main" val="3258945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8CA60B5C-E0C0-316C-F450-91EADEDAD91A}"/>
              </a:ext>
            </a:extLst>
          </p:cNvPr>
          <p:cNvSpPr>
            <a:spLocks noGrp="1"/>
          </p:cNvSpPr>
          <p:nvPr>
            <p:ph idx="1"/>
          </p:nvPr>
        </p:nvSpPr>
        <p:spPr>
          <a:xfrm>
            <a:off x="2589212" y="5476875"/>
            <a:ext cx="8915400" cy="434346"/>
          </a:xfrm>
        </p:spPr>
        <p:txBody>
          <a:bodyPr>
            <a:normAutofit/>
          </a:bodyPr>
          <a:lstStyle/>
          <a:p>
            <a:pPr marL="0" indent="0" algn="ctr">
              <a:buNone/>
            </a:pPr>
            <a:r>
              <a:rPr lang="ru-RU" sz="1400" b="1" dirty="0">
                <a:solidFill>
                  <a:schemeClr val="tx1"/>
                </a:solidFill>
              </a:rPr>
              <a:t>Используемая для создания проекта модель данных</a:t>
            </a:r>
          </a:p>
        </p:txBody>
      </p:sp>
      <p:pic>
        <p:nvPicPr>
          <p:cNvPr id="4" name="Рисунок 3">
            <a:extLst>
              <a:ext uri="{FF2B5EF4-FFF2-40B4-BE49-F238E27FC236}">
                <a16:creationId xmlns:a16="http://schemas.microsoft.com/office/drawing/2014/main" id="{E6212EC3-47AF-AD0F-6C24-C5961FD93E0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2337" y="946780"/>
            <a:ext cx="9312275" cy="4253870"/>
          </a:xfrm>
          <a:prstGeom prst="rect">
            <a:avLst/>
          </a:prstGeom>
          <a:noFill/>
          <a:ln>
            <a:noFill/>
          </a:ln>
        </p:spPr>
      </p:pic>
    </p:spTree>
    <p:extLst>
      <p:ext uri="{BB962C8B-B14F-4D97-AF65-F5344CB8AC3E}">
        <p14:creationId xmlns:p14="http://schemas.microsoft.com/office/powerpoint/2010/main" val="26887869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FAC157C5-A517-19AF-97D1-B2F55ECBA0DB}"/>
              </a:ext>
            </a:extLst>
          </p:cNvPr>
          <p:cNvSpPr>
            <a:spLocks noGrp="1"/>
          </p:cNvSpPr>
          <p:nvPr>
            <p:ph idx="1"/>
          </p:nvPr>
        </p:nvSpPr>
        <p:spPr>
          <a:xfrm>
            <a:off x="2589212" y="380999"/>
            <a:ext cx="8915400" cy="6372225"/>
          </a:xfrm>
        </p:spPr>
        <p:txBody>
          <a:bodyPr>
            <a:normAutofit fontScale="62500" lnSpcReduction="20000"/>
          </a:bodyPr>
          <a:lstStyle/>
          <a:p>
            <a:pPr marL="0" indent="0" algn="just">
              <a:lnSpc>
                <a:spcPct val="150000"/>
              </a:lnSpc>
              <a:buNone/>
            </a:pPr>
            <a:r>
              <a:rPr lang="ru-RU" sz="2200" dirty="0">
                <a:solidFill>
                  <a:schemeClr val="tx1"/>
                </a:solidFill>
                <a:effectLst/>
                <a:ea typeface="Calibri" panose="020F0502020204030204" pitchFamily="34" charset="0"/>
                <a:cs typeface="Times New Roman" panose="02020603050405020304" pitchFamily="18" charset="0"/>
              </a:rPr>
              <a:t>Для реализации задач, поставленных при создании проекта, потребуются:</a:t>
            </a:r>
          </a:p>
          <a:p>
            <a:pPr algn="just">
              <a:lnSpc>
                <a:spcPct val="150000"/>
              </a:lnSpc>
            </a:pPr>
            <a:r>
              <a:rPr lang="ru-RU" sz="2200" dirty="0">
                <a:solidFill>
                  <a:schemeClr val="tx1"/>
                </a:solidFill>
                <a:effectLst/>
                <a:ea typeface="Calibri" panose="020F0502020204030204" pitchFamily="34" charset="0"/>
                <a:cs typeface="Times New Roman" panose="02020603050405020304" pitchFamily="18" charset="0"/>
              </a:rPr>
              <a:t>	данные по количеству зарегистрированных преступлений в каждом из исследуемых регионов в зависимости от тяжести совершенных преступлений;</a:t>
            </a:r>
          </a:p>
          <a:p>
            <a:pPr algn="just">
              <a:lnSpc>
                <a:spcPct val="150000"/>
              </a:lnSpc>
            </a:pPr>
            <a:r>
              <a:rPr lang="ru-RU" sz="2200" dirty="0">
                <a:solidFill>
                  <a:schemeClr val="tx1"/>
                </a:solidFill>
                <a:effectLst/>
                <a:ea typeface="Calibri" panose="020F0502020204030204" pitchFamily="34" charset="0"/>
                <a:cs typeface="Times New Roman" panose="02020603050405020304" pitchFamily="18" charset="0"/>
              </a:rPr>
              <a:t>	данные по количеству предварительно расследованных уголовных дел в каждом из исследуемых регионов в зависимости от тяжести совершенных преступлений;</a:t>
            </a:r>
          </a:p>
          <a:p>
            <a:pPr algn="just">
              <a:lnSpc>
                <a:spcPct val="150000"/>
              </a:lnSpc>
            </a:pPr>
            <a:r>
              <a:rPr lang="ru-RU" sz="2200" dirty="0">
                <a:solidFill>
                  <a:schemeClr val="tx1"/>
                </a:solidFill>
                <a:effectLst/>
                <a:ea typeface="Calibri" panose="020F0502020204030204" pitchFamily="34" charset="0"/>
                <a:cs typeface="Times New Roman" panose="02020603050405020304" pitchFamily="18" charset="0"/>
              </a:rPr>
              <a:t>	данные по количеству уголовных дел, направленных в суд, в каждом из исследуемых регионов в зависимости от тяжести совершенных преступлений;</a:t>
            </a:r>
          </a:p>
          <a:p>
            <a:pPr algn="just">
              <a:lnSpc>
                <a:spcPct val="150000"/>
              </a:lnSpc>
            </a:pPr>
            <a:r>
              <a:rPr lang="ru-RU" sz="2200" dirty="0">
                <a:solidFill>
                  <a:schemeClr val="tx1"/>
                </a:solidFill>
                <a:effectLst/>
                <a:ea typeface="Calibri" panose="020F0502020204030204" pitchFamily="34" charset="0"/>
                <a:cs typeface="Times New Roman" panose="02020603050405020304" pitchFamily="18" charset="0"/>
              </a:rPr>
              <a:t>	данные по количеству зарегистрированных преступлений в зависимости от их направленности и характера совершенного деяния;</a:t>
            </a:r>
          </a:p>
          <a:p>
            <a:pPr algn="just">
              <a:lnSpc>
                <a:spcPct val="150000"/>
              </a:lnSpc>
            </a:pPr>
            <a:r>
              <a:rPr lang="ru-RU" sz="2200" dirty="0">
                <a:solidFill>
                  <a:schemeClr val="tx1"/>
                </a:solidFill>
                <a:effectLst/>
                <a:ea typeface="Calibri" panose="020F0502020204030204" pitchFamily="34" charset="0"/>
                <a:cs typeface="Times New Roman" panose="02020603050405020304" pitchFamily="18" charset="0"/>
              </a:rPr>
              <a:t>	данные по количеству зарегистрированных преступлений (определенных конкретно);</a:t>
            </a:r>
          </a:p>
          <a:p>
            <a:pPr algn="just">
              <a:lnSpc>
                <a:spcPct val="150000"/>
              </a:lnSpc>
            </a:pPr>
            <a:r>
              <a:rPr lang="ru-RU" sz="2200" dirty="0">
                <a:solidFill>
                  <a:schemeClr val="tx1"/>
                </a:solidFill>
                <a:effectLst/>
                <a:ea typeface="Calibri" panose="020F0502020204030204" pitchFamily="34" charset="0"/>
                <a:cs typeface="Times New Roman" panose="02020603050405020304" pitchFamily="18" charset="0"/>
              </a:rPr>
              <a:t>	данные по количеству предварительно расследованных уголовных дел в зависимости от направленности преступления и характера совершенного деяния;</a:t>
            </a:r>
          </a:p>
          <a:p>
            <a:pPr algn="just">
              <a:lnSpc>
                <a:spcPct val="150000"/>
              </a:lnSpc>
            </a:pPr>
            <a:r>
              <a:rPr lang="ru-RU" sz="2200" dirty="0">
                <a:solidFill>
                  <a:schemeClr val="tx1"/>
                </a:solidFill>
                <a:effectLst/>
                <a:ea typeface="Calibri" panose="020F0502020204030204" pitchFamily="34" charset="0"/>
                <a:cs typeface="Times New Roman" panose="02020603050405020304" pitchFamily="18" charset="0"/>
              </a:rPr>
              <a:t>	данные по количеству предварительно расследованных уголовных дел в зависимости от конкретно совершенных преступлений;</a:t>
            </a:r>
          </a:p>
          <a:p>
            <a:pPr algn="just">
              <a:lnSpc>
                <a:spcPct val="150000"/>
              </a:lnSpc>
            </a:pPr>
            <a:r>
              <a:rPr lang="ru-RU" sz="2200" dirty="0">
                <a:solidFill>
                  <a:schemeClr val="tx1"/>
                </a:solidFill>
                <a:effectLst/>
                <a:ea typeface="Calibri" panose="020F0502020204030204" pitchFamily="34" charset="0"/>
                <a:cs typeface="Times New Roman" panose="02020603050405020304" pitchFamily="18" charset="0"/>
              </a:rPr>
              <a:t>	данные по количеству уголовных дел, направленных в суд, в зависимости от направленности преступления и характера совершенного деяния;</a:t>
            </a:r>
          </a:p>
          <a:p>
            <a:pPr algn="just">
              <a:lnSpc>
                <a:spcPct val="150000"/>
              </a:lnSpc>
            </a:pPr>
            <a:r>
              <a:rPr lang="ru-RU" sz="2200" dirty="0">
                <a:solidFill>
                  <a:schemeClr val="tx1"/>
                </a:solidFill>
                <a:effectLst/>
                <a:ea typeface="Calibri" panose="020F0502020204030204" pitchFamily="34" charset="0"/>
                <a:cs typeface="Times New Roman" panose="02020603050405020304" pitchFamily="18" charset="0"/>
              </a:rPr>
              <a:t>	данные по количеству уголовных дел, направленных в суд, в зависимости от конкретно совершенных преступлений.</a:t>
            </a:r>
          </a:p>
          <a:p>
            <a:pPr marL="0" indent="0">
              <a:buNone/>
            </a:pPr>
            <a:endParaRPr lang="ru-RU" dirty="0">
              <a:solidFill>
                <a:schemeClr val="tx1"/>
              </a:solidFill>
            </a:endParaRPr>
          </a:p>
        </p:txBody>
      </p:sp>
    </p:spTree>
    <p:extLst>
      <p:ext uri="{BB962C8B-B14F-4D97-AF65-F5344CB8AC3E}">
        <p14:creationId xmlns:p14="http://schemas.microsoft.com/office/powerpoint/2010/main" val="1309057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08DD0F8F-BBD7-F0EF-884A-D80779DB5E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6350" y="720725"/>
            <a:ext cx="3549643" cy="920750"/>
          </a:xfrm>
          <a:prstGeom prst="rect">
            <a:avLst/>
          </a:prstGeom>
          <a:noFill/>
          <a:ln>
            <a:noFill/>
          </a:ln>
        </p:spPr>
      </p:pic>
      <p:pic>
        <p:nvPicPr>
          <p:cNvPr id="6" name="Рисунок 5">
            <a:extLst>
              <a:ext uri="{FF2B5EF4-FFF2-40B4-BE49-F238E27FC236}">
                <a16:creationId xmlns:a16="http://schemas.microsoft.com/office/drawing/2014/main" id="{ED6C0A00-533F-3E9A-04D5-BD9FD722FD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58050" y="720725"/>
            <a:ext cx="3600450" cy="920750"/>
          </a:xfrm>
          <a:prstGeom prst="rect">
            <a:avLst/>
          </a:prstGeom>
          <a:noFill/>
          <a:ln>
            <a:noFill/>
          </a:ln>
        </p:spPr>
      </p:pic>
      <p:pic>
        <p:nvPicPr>
          <p:cNvPr id="7" name="Рисунок 6">
            <a:extLst>
              <a:ext uri="{FF2B5EF4-FFF2-40B4-BE49-F238E27FC236}">
                <a16:creationId xmlns:a16="http://schemas.microsoft.com/office/drawing/2014/main" id="{3B691EC5-3648-04A1-12AE-C37D883660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46350" y="1641475"/>
            <a:ext cx="3549643" cy="901700"/>
          </a:xfrm>
          <a:prstGeom prst="rect">
            <a:avLst/>
          </a:prstGeom>
          <a:noFill/>
          <a:ln>
            <a:noFill/>
          </a:ln>
        </p:spPr>
      </p:pic>
      <p:pic>
        <p:nvPicPr>
          <p:cNvPr id="8" name="Рисунок 7">
            <a:extLst>
              <a:ext uri="{FF2B5EF4-FFF2-40B4-BE49-F238E27FC236}">
                <a16:creationId xmlns:a16="http://schemas.microsoft.com/office/drawing/2014/main" id="{BD789E1A-606E-4CD4-B084-84BBF0F6356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58050" y="1651000"/>
            <a:ext cx="3600449" cy="901700"/>
          </a:xfrm>
          <a:prstGeom prst="rect">
            <a:avLst/>
          </a:prstGeom>
          <a:noFill/>
          <a:ln>
            <a:noFill/>
          </a:ln>
        </p:spPr>
      </p:pic>
      <p:pic>
        <p:nvPicPr>
          <p:cNvPr id="9" name="Рисунок 8">
            <a:extLst>
              <a:ext uri="{FF2B5EF4-FFF2-40B4-BE49-F238E27FC236}">
                <a16:creationId xmlns:a16="http://schemas.microsoft.com/office/drawing/2014/main" id="{9C55FE40-DE39-987D-053D-7B49A2A9D14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46349" y="2549525"/>
            <a:ext cx="3549644" cy="895350"/>
          </a:xfrm>
          <a:prstGeom prst="rect">
            <a:avLst/>
          </a:prstGeom>
          <a:noFill/>
          <a:ln>
            <a:noFill/>
          </a:ln>
        </p:spPr>
      </p:pic>
      <p:pic>
        <p:nvPicPr>
          <p:cNvPr id="10" name="Рисунок 9">
            <a:extLst>
              <a:ext uri="{FF2B5EF4-FFF2-40B4-BE49-F238E27FC236}">
                <a16:creationId xmlns:a16="http://schemas.microsoft.com/office/drawing/2014/main" id="{9613E0B7-2650-2103-0C78-9CEE566C465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58048" y="2543175"/>
            <a:ext cx="3600448" cy="895350"/>
          </a:xfrm>
          <a:prstGeom prst="rect">
            <a:avLst/>
          </a:prstGeom>
          <a:noFill/>
          <a:ln>
            <a:noFill/>
          </a:ln>
        </p:spPr>
      </p:pic>
      <p:pic>
        <p:nvPicPr>
          <p:cNvPr id="11" name="Рисунок 10">
            <a:extLst>
              <a:ext uri="{FF2B5EF4-FFF2-40B4-BE49-F238E27FC236}">
                <a16:creationId xmlns:a16="http://schemas.microsoft.com/office/drawing/2014/main" id="{D527E67E-741F-9C23-7A2C-D0E42DB5EF4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546349" y="3463925"/>
            <a:ext cx="3549644" cy="920750"/>
          </a:xfrm>
          <a:prstGeom prst="rect">
            <a:avLst/>
          </a:prstGeom>
          <a:noFill/>
          <a:ln>
            <a:noFill/>
          </a:ln>
        </p:spPr>
      </p:pic>
      <p:pic>
        <p:nvPicPr>
          <p:cNvPr id="12" name="Рисунок 11">
            <a:extLst>
              <a:ext uri="{FF2B5EF4-FFF2-40B4-BE49-F238E27FC236}">
                <a16:creationId xmlns:a16="http://schemas.microsoft.com/office/drawing/2014/main" id="{1F508696-35C8-7008-54F3-ABDAFBD4B7F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258048" y="3438525"/>
            <a:ext cx="3600448" cy="920750"/>
          </a:xfrm>
          <a:prstGeom prst="rect">
            <a:avLst/>
          </a:prstGeom>
          <a:noFill/>
          <a:ln>
            <a:noFill/>
          </a:ln>
        </p:spPr>
      </p:pic>
      <p:pic>
        <p:nvPicPr>
          <p:cNvPr id="13" name="Рисунок 12">
            <a:extLst>
              <a:ext uri="{FF2B5EF4-FFF2-40B4-BE49-F238E27FC236}">
                <a16:creationId xmlns:a16="http://schemas.microsoft.com/office/drawing/2014/main" id="{44F5DBC3-06AF-A578-43AE-31B881570435}"/>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546349" y="4365625"/>
            <a:ext cx="3549644" cy="882650"/>
          </a:xfrm>
          <a:prstGeom prst="rect">
            <a:avLst/>
          </a:prstGeom>
          <a:noFill/>
          <a:ln>
            <a:noFill/>
          </a:ln>
        </p:spPr>
      </p:pic>
      <p:pic>
        <p:nvPicPr>
          <p:cNvPr id="14" name="Рисунок 13">
            <a:extLst>
              <a:ext uri="{FF2B5EF4-FFF2-40B4-BE49-F238E27FC236}">
                <a16:creationId xmlns:a16="http://schemas.microsoft.com/office/drawing/2014/main" id="{4B0A2330-A43F-4D28-8F9D-650BB8B50F79}"/>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258045" y="4324349"/>
            <a:ext cx="3600447" cy="920750"/>
          </a:xfrm>
          <a:prstGeom prst="rect">
            <a:avLst/>
          </a:prstGeom>
          <a:noFill/>
          <a:ln>
            <a:noFill/>
          </a:ln>
        </p:spPr>
      </p:pic>
      <p:pic>
        <p:nvPicPr>
          <p:cNvPr id="15" name="Рисунок 14">
            <a:extLst>
              <a:ext uri="{FF2B5EF4-FFF2-40B4-BE49-F238E27FC236}">
                <a16:creationId xmlns:a16="http://schemas.microsoft.com/office/drawing/2014/main" id="{E509701B-7B17-C427-9A30-D2C10B1A496D}"/>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546345" y="5235574"/>
            <a:ext cx="3549648" cy="901700"/>
          </a:xfrm>
          <a:prstGeom prst="rect">
            <a:avLst/>
          </a:prstGeom>
          <a:noFill/>
          <a:ln>
            <a:noFill/>
          </a:ln>
        </p:spPr>
      </p:pic>
      <p:pic>
        <p:nvPicPr>
          <p:cNvPr id="16" name="Рисунок 15">
            <a:extLst>
              <a:ext uri="{FF2B5EF4-FFF2-40B4-BE49-F238E27FC236}">
                <a16:creationId xmlns:a16="http://schemas.microsoft.com/office/drawing/2014/main" id="{A11B88E3-9733-4C35-037B-6CBBD8DB7F9D}"/>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258042" y="5207000"/>
            <a:ext cx="3600447" cy="930274"/>
          </a:xfrm>
          <a:prstGeom prst="rect">
            <a:avLst/>
          </a:prstGeom>
          <a:noFill/>
          <a:ln>
            <a:noFill/>
          </a:ln>
        </p:spPr>
      </p:pic>
      <p:sp>
        <p:nvSpPr>
          <p:cNvPr id="18" name="TextBox 17">
            <a:extLst>
              <a:ext uri="{FF2B5EF4-FFF2-40B4-BE49-F238E27FC236}">
                <a16:creationId xmlns:a16="http://schemas.microsoft.com/office/drawing/2014/main" id="{82503C01-C2AB-77BE-24FB-5E67B52D0964}"/>
              </a:ext>
            </a:extLst>
          </p:cNvPr>
          <p:cNvSpPr txBox="1"/>
          <p:nvPr/>
        </p:nvSpPr>
        <p:spPr>
          <a:xfrm>
            <a:off x="1504951" y="6175374"/>
            <a:ext cx="11020424" cy="374526"/>
          </a:xfrm>
          <a:prstGeom prst="rect">
            <a:avLst/>
          </a:prstGeom>
          <a:noFill/>
        </p:spPr>
        <p:txBody>
          <a:bodyPr wrap="square">
            <a:spAutoFit/>
          </a:bodyPr>
          <a:lstStyle/>
          <a:p>
            <a:pPr algn="just">
              <a:lnSpc>
                <a:spcPct val="150000"/>
              </a:lnSpc>
            </a:pPr>
            <a:r>
              <a:rPr lang="en-US" sz="1400" b="1" dirty="0">
                <a:effectLst/>
                <a:ea typeface="Calibri" panose="020F0502020204030204" pitchFamily="34" charset="0"/>
                <a:cs typeface="Times New Roman" panose="02020603050405020304" pitchFamily="18" charset="0"/>
              </a:rPr>
              <a:t>DAX-</a:t>
            </a:r>
            <a:r>
              <a:rPr lang="ru-RU" sz="1400" b="1" dirty="0">
                <a:effectLst/>
                <a:ea typeface="Calibri" panose="020F0502020204030204" pitchFamily="34" charset="0"/>
                <a:cs typeface="Times New Roman" panose="02020603050405020304" pitchFamily="18" charset="0"/>
              </a:rPr>
              <a:t>формулы мер</a:t>
            </a:r>
            <a:r>
              <a:rPr lang="ru-RU" sz="1400" b="1" dirty="0">
                <a:ea typeface="Calibri" panose="020F0502020204030204" pitchFamily="34" charset="0"/>
                <a:cs typeface="Times New Roman" panose="02020603050405020304" pitchFamily="18" charset="0"/>
              </a:rPr>
              <a:t> для</a:t>
            </a:r>
            <a:r>
              <a:rPr lang="ru-RU" sz="1400" b="1" dirty="0">
                <a:effectLst/>
                <a:ea typeface="Calibri" panose="020F0502020204030204" pitchFamily="34" charset="0"/>
                <a:cs typeface="Times New Roman" panose="02020603050405020304" pitchFamily="18" charset="0"/>
              </a:rPr>
              <a:t> показателей</a:t>
            </a:r>
            <a:r>
              <a:rPr lang="en-US" sz="1400" b="1" dirty="0">
                <a:effectLst/>
                <a:ea typeface="Calibri" panose="020F0502020204030204" pitchFamily="34" charset="0"/>
                <a:cs typeface="Times New Roman" panose="02020603050405020304" pitchFamily="18" charset="0"/>
              </a:rPr>
              <a:t>, </a:t>
            </a:r>
            <a:r>
              <a:rPr lang="ru-RU" sz="1400" b="1" dirty="0">
                <a:effectLst/>
                <a:ea typeface="Calibri" panose="020F0502020204030204" pitchFamily="34" charset="0"/>
                <a:cs typeface="Times New Roman" panose="02020603050405020304" pitchFamily="18" charset="0"/>
              </a:rPr>
              <a:t>зависимых от тяжести совершенных преступлений в г</a:t>
            </a:r>
            <a:r>
              <a:rPr lang="en-US" sz="1400" b="1" dirty="0">
                <a:effectLst/>
                <a:ea typeface="Calibri" panose="020F0502020204030204" pitchFamily="34" charset="0"/>
                <a:cs typeface="Times New Roman" panose="02020603050405020304" pitchFamily="18" charset="0"/>
              </a:rPr>
              <a:t>. </a:t>
            </a:r>
            <a:r>
              <a:rPr lang="ru-RU" sz="1400" b="1" dirty="0">
                <a:effectLst/>
                <a:ea typeface="Calibri" panose="020F0502020204030204" pitchFamily="34" charset="0"/>
                <a:cs typeface="Times New Roman" panose="02020603050405020304" pitchFamily="18" charset="0"/>
              </a:rPr>
              <a:t>Санкт-Петербурге</a:t>
            </a:r>
            <a:r>
              <a:rPr lang="en-US" sz="1400" b="1" dirty="0">
                <a:effectLst/>
                <a:ea typeface="Calibri" panose="020F0502020204030204" pitchFamily="34" charset="0"/>
                <a:cs typeface="Times New Roman" panose="02020603050405020304" pitchFamily="18" charset="0"/>
              </a:rPr>
              <a:t>.</a:t>
            </a:r>
            <a:endParaRPr lang="ru-RU" sz="1400" b="1"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32986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82503C01-C2AB-77BE-24FB-5E67B52D0964}"/>
              </a:ext>
            </a:extLst>
          </p:cNvPr>
          <p:cNvSpPr txBox="1"/>
          <p:nvPr/>
        </p:nvSpPr>
        <p:spPr>
          <a:xfrm>
            <a:off x="1238235" y="6200519"/>
            <a:ext cx="11020424" cy="374526"/>
          </a:xfrm>
          <a:prstGeom prst="rect">
            <a:avLst/>
          </a:prstGeom>
          <a:noFill/>
        </p:spPr>
        <p:txBody>
          <a:bodyPr wrap="square">
            <a:spAutoFit/>
          </a:bodyPr>
          <a:lstStyle/>
          <a:p>
            <a:pPr algn="just">
              <a:lnSpc>
                <a:spcPct val="150000"/>
              </a:lnSpc>
            </a:pPr>
            <a:r>
              <a:rPr lang="en-US" sz="1400" b="1" dirty="0">
                <a:effectLst/>
                <a:ea typeface="Calibri" panose="020F0502020204030204" pitchFamily="34" charset="0"/>
                <a:cs typeface="Times New Roman" panose="02020603050405020304" pitchFamily="18" charset="0"/>
              </a:rPr>
              <a:t>DAX-</a:t>
            </a:r>
            <a:r>
              <a:rPr lang="ru-RU" sz="1400" b="1" dirty="0">
                <a:effectLst/>
                <a:ea typeface="Calibri" panose="020F0502020204030204" pitchFamily="34" charset="0"/>
                <a:cs typeface="Times New Roman" panose="02020603050405020304" pitchFamily="18" charset="0"/>
              </a:rPr>
              <a:t>формулы мер</a:t>
            </a:r>
            <a:r>
              <a:rPr lang="ru-RU" sz="1400" b="1" dirty="0">
                <a:ea typeface="Calibri" panose="020F0502020204030204" pitchFamily="34" charset="0"/>
                <a:cs typeface="Times New Roman" panose="02020603050405020304" pitchFamily="18" charset="0"/>
              </a:rPr>
              <a:t> для</a:t>
            </a:r>
            <a:r>
              <a:rPr lang="ru-RU" sz="1400" b="1" dirty="0">
                <a:effectLst/>
                <a:ea typeface="Calibri" panose="020F0502020204030204" pitchFamily="34" charset="0"/>
                <a:cs typeface="Times New Roman" panose="02020603050405020304" pitchFamily="18" charset="0"/>
              </a:rPr>
              <a:t> показателей</a:t>
            </a:r>
            <a:r>
              <a:rPr lang="en-US" sz="1400" b="1" dirty="0">
                <a:effectLst/>
                <a:ea typeface="Calibri" panose="020F0502020204030204" pitchFamily="34" charset="0"/>
                <a:cs typeface="Times New Roman" panose="02020603050405020304" pitchFamily="18" charset="0"/>
              </a:rPr>
              <a:t>, </a:t>
            </a:r>
            <a:r>
              <a:rPr lang="ru-RU" sz="1400" b="1" dirty="0">
                <a:effectLst/>
                <a:ea typeface="Calibri" panose="020F0502020204030204" pitchFamily="34" charset="0"/>
                <a:cs typeface="Times New Roman" panose="02020603050405020304" pitchFamily="18" charset="0"/>
              </a:rPr>
              <a:t>зависимых от тяжести совершенных преступлений в </a:t>
            </a:r>
            <a:r>
              <a:rPr lang="ru-RU" sz="1400" b="1" dirty="0">
                <a:ea typeface="Calibri" panose="020F0502020204030204" pitchFamily="34" charset="0"/>
                <a:cs typeface="Times New Roman" panose="02020603050405020304" pitchFamily="18" charset="0"/>
              </a:rPr>
              <a:t>Ленинградской области</a:t>
            </a:r>
            <a:r>
              <a:rPr lang="en-US" sz="1400" b="1" dirty="0">
                <a:ea typeface="Calibri" panose="020F0502020204030204" pitchFamily="34" charset="0"/>
                <a:cs typeface="Times New Roman" panose="02020603050405020304" pitchFamily="18" charset="0"/>
              </a:rPr>
              <a:t>.</a:t>
            </a:r>
            <a:endParaRPr lang="ru-RU" sz="1400" b="1" dirty="0">
              <a:effectLst/>
              <a:ea typeface="Calibri" panose="020F0502020204030204" pitchFamily="34" charset="0"/>
              <a:cs typeface="Times New Roman" panose="02020603050405020304" pitchFamily="18" charset="0"/>
            </a:endParaRPr>
          </a:p>
        </p:txBody>
      </p:sp>
      <p:pic>
        <p:nvPicPr>
          <p:cNvPr id="3" name="Рисунок 2">
            <a:extLst>
              <a:ext uri="{FF2B5EF4-FFF2-40B4-BE49-F238E27FC236}">
                <a16:creationId xmlns:a16="http://schemas.microsoft.com/office/drawing/2014/main" id="{C3B7474F-F89A-2BD3-7B76-4E816A43AD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6345" y="720725"/>
            <a:ext cx="3549643" cy="942852"/>
          </a:xfrm>
          <a:prstGeom prst="rect">
            <a:avLst/>
          </a:prstGeom>
          <a:noFill/>
          <a:ln>
            <a:noFill/>
          </a:ln>
        </p:spPr>
      </p:pic>
      <p:pic>
        <p:nvPicPr>
          <p:cNvPr id="4" name="Рисунок 3">
            <a:extLst>
              <a:ext uri="{FF2B5EF4-FFF2-40B4-BE49-F238E27FC236}">
                <a16:creationId xmlns:a16="http://schemas.microsoft.com/office/drawing/2014/main" id="{33EFBEAE-4753-A2C4-CA6C-4A5760B183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58039" y="723902"/>
            <a:ext cx="3600449" cy="923923"/>
          </a:xfrm>
          <a:prstGeom prst="rect">
            <a:avLst/>
          </a:prstGeom>
          <a:noFill/>
          <a:ln>
            <a:noFill/>
          </a:ln>
        </p:spPr>
      </p:pic>
      <p:pic>
        <p:nvPicPr>
          <p:cNvPr id="17" name="Рисунок 16">
            <a:extLst>
              <a:ext uri="{FF2B5EF4-FFF2-40B4-BE49-F238E27FC236}">
                <a16:creationId xmlns:a16="http://schemas.microsoft.com/office/drawing/2014/main" id="{5B7F1076-284F-1517-7D5A-7831488817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46342" y="1665226"/>
            <a:ext cx="3549642" cy="909700"/>
          </a:xfrm>
          <a:prstGeom prst="rect">
            <a:avLst/>
          </a:prstGeom>
          <a:noFill/>
          <a:ln>
            <a:noFill/>
          </a:ln>
        </p:spPr>
      </p:pic>
      <p:pic>
        <p:nvPicPr>
          <p:cNvPr id="19" name="Рисунок 18">
            <a:extLst>
              <a:ext uri="{FF2B5EF4-FFF2-40B4-BE49-F238E27FC236}">
                <a16:creationId xmlns:a16="http://schemas.microsoft.com/office/drawing/2014/main" id="{9DC8D295-D765-2349-141C-8E52314E503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58034" y="1663701"/>
            <a:ext cx="3600447" cy="909700"/>
          </a:xfrm>
          <a:prstGeom prst="rect">
            <a:avLst/>
          </a:prstGeom>
          <a:noFill/>
          <a:ln>
            <a:noFill/>
          </a:ln>
        </p:spPr>
      </p:pic>
      <p:pic>
        <p:nvPicPr>
          <p:cNvPr id="20" name="Рисунок 19">
            <a:extLst>
              <a:ext uri="{FF2B5EF4-FFF2-40B4-BE49-F238E27FC236}">
                <a16:creationId xmlns:a16="http://schemas.microsoft.com/office/drawing/2014/main" id="{C9D87882-D8C4-E650-BD7A-AE9968607EE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46342" y="2562224"/>
            <a:ext cx="3549642" cy="920625"/>
          </a:xfrm>
          <a:prstGeom prst="rect">
            <a:avLst/>
          </a:prstGeom>
          <a:noFill/>
          <a:ln>
            <a:noFill/>
          </a:ln>
        </p:spPr>
      </p:pic>
      <p:pic>
        <p:nvPicPr>
          <p:cNvPr id="21" name="Рисунок 20">
            <a:extLst>
              <a:ext uri="{FF2B5EF4-FFF2-40B4-BE49-F238E27FC236}">
                <a16:creationId xmlns:a16="http://schemas.microsoft.com/office/drawing/2014/main" id="{FDEF9ABC-63B4-94DD-8186-D27DB9D2D9E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58034" y="2520124"/>
            <a:ext cx="3600447" cy="956500"/>
          </a:xfrm>
          <a:prstGeom prst="rect">
            <a:avLst/>
          </a:prstGeom>
          <a:noFill/>
          <a:ln>
            <a:noFill/>
          </a:ln>
        </p:spPr>
      </p:pic>
      <p:pic>
        <p:nvPicPr>
          <p:cNvPr id="22" name="Рисунок 21">
            <a:extLst>
              <a:ext uri="{FF2B5EF4-FFF2-40B4-BE49-F238E27FC236}">
                <a16:creationId xmlns:a16="http://schemas.microsoft.com/office/drawing/2014/main" id="{57DECDA7-022E-C204-B28B-4B497632799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546342" y="3502025"/>
            <a:ext cx="3549642" cy="877822"/>
          </a:xfrm>
          <a:prstGeom prst="rect">
            <a:avLst/>
          </a:prstGeom>
          <a:noFill/>
          <a:ln>
            <a:noFill/>
          </a:ln>
        </p:spPr>
      </p:pic>
      <p:pic>
        <p:nvPicPr>
          <p:cNvPr id="23" name="Рисунок 22">
            <a:extLst>
              <a:ext uri="{FF2B5EF4-FFF2-40B4-BE49-F238E27FC236}">
                <a16:creationId xmlns:a16="http://schemas.microsoft.com/office/drawing/2014/main" id="{125F5CB7-B686-3090-1089-6A0A03D83CE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258034" y="3476624"/>
            <a:ext cx="3600447" cy="847725"/>
          </a:xfrm>
          <a:prstGeom prst="rect">
            <a:avLst/>
          </a:prstGeom>
          <a:noFill/>
          <a:ln>
            <a:noFill/>
          </a:ln>
        </p:spPr>
      </p:pic>
      <p:pic>
        <p:nvPicPr>
          <p:cNvPr id="24" name="Рисунок 23">
            <a:extLst>
              <a:ext uri="{FF2B5EF4-FFF2-40B4-BE49-F238E27FC236}">
                <a16:creationId xmlns:a16="http://schemas.microsoft.com/office/drawing/2014/main" id="{BC4E4600-F7D2-ACFF-36A8-55A9EAFC231C}"/>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546342" y="4368800"/>
            <a:ext cx="3549642" cy="908050"/>
          </a:xfrm>
          <a:prstGeom prst="rect">
            <a:avLst/>
          </a:prstGeom>
          <a:noFill/>
          <a:ln>
            <a:noFill/>
          </a:ln>
        </p:spPr>
      </p:pic>
      <p:pic>
        <p:nvPicPr>
          <p:cNvPr id="25" name="Рисунок 24">
            <a:extLst>
              <a:ext uri="{FF2B5EF4-FFF2-40B4-BE49-F238E27FC236}">
                <a16:creationId xmlns:a16="http://schemas.microsoft.com/office/drawing/2014/main" id="{897DC1B8-8192-9B9F-BDF9-8623A576639F}"/>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258034" y="4322763"/>
            <a:ext cx="3600447" cy="903284"/>
          </a:xfrm>
          <a:prstGeom prst="rect">
            <a:avLst/>
          </a:prstGeom>
          <a:noFill/>
          <a:ln>
            <a:noFill/>
          </a:ln>
        </p:spPr>
      </p:pic>
      <p:pic>
        <p:nvPicPr>
          <p:cNvPr id="26" name="Рисунок 25">
            <a:extLst>
              <a:ext uri="{FF2B5EF4-FFF2-40B4-BE49-F238E27FC236}">
                <a16:creationId xmlns:a16="http://schemas.microsoft.com/office/drawing/2014/main" id="{1E01BC30-49B8-1D24-570D-23C1F0A28628}"/>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543163" y="5246621"/>
            <a:ext cx="3549642" cy="930273"/>
          </a:xfrm>
          <a:prstGeom prst="rect">
            <a:avLst/>
          </a:prstGeom>
          <a:noFill/>
          <a:ln>
            <a:noFill/>
          </a:ln>
        </p:spPr>
      </p:pic>
      <p:pic>
        <p:nvPicPr>
          <p:cNvPr id="27" name="Рисунок 26">
            <a:extLst>
              <a:ext uri="{FF2B5EF4-FFF2-40B4-BE49-F238E27FC236}">
                <a16:creationId xmlns:a16="http://schemas.microsoft.com/office/drawing/2014/main" id="{958D9D2E-1DD5-1DA7-ADD4-E15F60EEE2A9}"/>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258034" y="5249672"/>
            <a:ext cx="3600447" cy="903284"/>
          </a:xfrm>
          <a:prstGeom prst="rect">
            <a:avLst/>
          </a:prstGeom>
          <a:noFill/>
          <a:ln>
            <a:noFill/>
          </a:ln>
        </p:spPr>
      </p:pic>
    </p:spTree>
    <p:extLst>
      <p:ext uri="{BB962C8B-B14F-4D97-AF65-F5344CB8AC3E}">
        <p14:creationId xmlns:p14="http://schemas.microsoft.com/office/powerpoint/2010/main" val="20703171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82503C01-C2AB-77BE-24FB-5E67B52D0964}"/>
              </a:ext>
            </a:extLst>
          </p:cNvPr>
          <p:cNvSpPr txBox="1"/>
          <p:nvPr/>
        </p:nvSpPr>
        <p:spPr>
          <a:xfrm>
            <a:off x="1685910" y="733169"/>
            <a:ext cx="11020424" cy="374526"/>
          </a:xfrm>
          <a:prstGeom prst="rect">
            <a:avLst/>
          </a:prstGeom>
          <a:noFill/>
        </p:spPr>
        <p:txBody>
          <a:bodyPr wrap="square">
            <a:spAutoFit/>
          </a:bodyPr>
          <a:lstStyle/>
          <a:p>
            <a:pPr algn="just">
              <a:lnSpc>
                <a:spcPct val="150000"/>
              </a:lnSpc>
            </a:pPr>
            <a:r>
              <a:rPr lang="en-US" sz="1400" b="1" dirty="0">
                <a:effectLst/>
                <a:ea typeface="Calibri" panose="020F0502020204030204" pitchFamily="34" charset="0"/>
                <a:cs typeface="Times New Roman" panose="02020603050405020304" pitchFamily="18" charset="0"/>
              </a:rPr>
              <a:t>DAX-</a:t>
            </a:r>
            <a:r>
              <a:rPr lang="ru-RU" sz="1400" b="1" dirty="0">
                <a:effectLst/>
                <a:ea typeface="Calibri" panose="020F0502020204030204" pitchFamily="34" charset="0"/>
                <a:cs typeface="Times New Roman" panose="02020603050405020304" pitchFamily="18" charset="0"/>
              </a:rPr>
              <a:t>формулы мер</a:t>
            </a:r>
            <a:r>
              <a:rPr lang="ru-RU" sz="1400" b="1" dirty="0">
                <a:ea typeface="Calibri" panose="020F0502020204030204" pitchFamily="34" charset="0"/>
                <a:cs typeface="Times New Roman" panose="02020603050405020304" pitchFamily="18" charset="0"/>
              </a:rPr>
              <a:t> для</a:t>
            </a:r>
            <a:r>
              <a:rPr lang="ru-RU" sz="1400" b="1" dirty="0">
                <a:effectLst/>
                <a:ea typeface="Calibri" panose="020F0502020204030204" pitchFamily="34" charset="0"/>
                <a:cs typeface="Times New Roman" panose="02020603050405020304" pitchFamily="18" charset="0"/>
              </a:rPr>
              <a:t> показателей</a:t>
            </a:r>
            <a:r>
              <a:rPr lang="en-US" sz="1400" b="1" dirty="0">
                <a:effectLst/>
                <a:ea typeface="Calibri" panose="020F0502020204030204" pitchFamily="34" charset="0"/>
                <a:cs typeface="Times New Roman" panose="02020603050405020304" pitchFamily="18" charset="0"/>
              </a:rPr>
              <a:t>, </a:t>
            </a:r>
            <a:r>
              <a:rPr lang="ru-RU" sz="1400" b="1" dirty="0">
                <a:effectLst/>
                <a:ea typeface="Calibri" panose="020F0502020204030204" pitchFamily="34" charset="0"/>
                <a:cs typeface="Times New Roman" panose="02020603050405020304" pitchFamily="18" charset="0"/>
              </a:rPr>
              <a:t>зависимых от категории (направленности) совершения преступления</a:t>
            </a:r>
            <a:r>
              <a:rPr lang="en-US" sz="1400" b="1" dirty="0">
                <a:ea typeface="Calibri" panose="020F0502020204030204" pitchFamily="34" charset="0"/>
                <a:cs typeface="Times New Roman" panose="02020603050405020304" pitchFamily="18" charset="0"/>
              </a:rPr>
              <a:t>.</a:t>
            </a:r>
            <a:endParaRPr lang="ru-RU" sz="1400" b="1" dirty="0">
              <a:effectLst/>
              <a:ea typeface="Calibri" panose="020F0502020204030204" pitchFamily="34" charset="0"/>
              <a:cs typeface="Times New Roman" panose="02020603050405020304" pitchFamily="18" charset="0"/>
            </a:endParaRPr>
          </a:p>
        </p:txBody>
      </p:sp>
      <p:pic>
        <p:nvPicPr>
          <p:cNvPr id="2" name="Рисунок 1">
            <a:extLst>
              <a:ext uri="{FF2B5EF4-FFF2-40B4-BE49-F238E27FC236}">
                <a16:creationId xmlns:a16="http://schemas.microsoft.com/office/drawing/2014/main" id="{1CD8F156-76BD-75D4-9A62-7F82D37865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5761" y="1691628"/>
            <a:ext cx="5940425" cy="172085"/>
          </a:xfrm>
          <a:prstGeom prst="rect">
            <a:avLst/>
          </a:prstGeom>
          <a:noFill/>
          <a:ln>
            <a:noFill/>
          </a:ln>
        </p:spPr>
      </p:pic>
      <p:pic>
        <p:nvPicPr>
          <p:cNvPr id="5" name="Рисунок 4">
            <a:extLst>
              <a:ext uri="{FF2B5EF4-FFF2-40B4-BE49-F238E27FC236}">
                <a16:creationId xmlns:a16="http://schemas.microsoft.com/office/drawing/2014/main" id="{22DDEC56-5B49-DB8B-45AE-ACF862738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5762" y="1873369"/>
            <a:ext cx="5940425" cy="175260"/>
          </a:xfrm>
          <a:prstGeom prst="rect">
            <a:avLst/>
          </a:prstGeom>
          <a:noFill/>
          <a:ln>
            <a:noFill/>
          </a:ln>
        </p:spPr>
      </p:pic>
      <p:pic>
        <p:nvPicPr>
          <p:cNvPr id="6" name="Рисунок 5">
            <a:extLst>
              <a:ext uri="{FF2B5EF4-FFF2-40B4-BE49-F238E27FC236}">
                <a16:creationId xmlns:a16="http://schemas.microsoft.com/office/drawing/2014/main" id="{F769EBF4-3D88-D00B-A43E-D1CCD23680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25763" y="2048539"/>
            <a:ext cx="5940425" cy="220980"/>
          </a:xfrm>
          <a:prstGeom prst="rect">
            <a:avLst/>
          </a:prstGeom>
          <a:noFill/>
          <a:ln>
            <a:noFill/>
          </a:ln>
        </p:spPr>
      </p:pic>
      <p:pic>
        <p:nvPicPr>
          <p:cNvPr id="7" name="Рисунок 6">
            <a:extLst>
              <a:ext uri="{FF2B5EF4-FFF2-40B4-BE49-F238E27FC236}">
                <a16:creationId xmlns:a16="http://schemas.microsoft.com/office/drawing/2014/main" id="{6A88B24F-78E5-8B68-43D2-BCBDDBCA7A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25764" y="2254906"/>
            <a:ext cx="5940425" cy="192405"/>
          </a:xfrm>
          <a:prstGeom prst="rect">
            <a:avLst/>
          </a:prstGeom>
          <a:noFill/>
          <a:ln>
            <a:noFill/>
          </a:ln>
        </p:spPr>
      </p:pic>
      <p:pic>
        <p:nvPicPr>
          <p:cNvPr id="8" name="Рисунок 7">
            <a:extLst>
              <a:ext uri="{FF2B5EF4-FFF2-40B4-BE49-F238E27FC236}">
                <a16:creationId xmlns:a16="http://schemas.microsoft.com/office/drawing/2014/main" id="{5F4D7079-D8FD-E5EC-FFFE-77919671781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25765" y="2448744"/>
            <a:ext cx="5940425" cy="203200"/>
          </a:xfrm>
          <a:prstGeom prst="rect">
            <a:avLst/>
          </a:prstGeom>
          <a:noFill/>
          <a:ln>
            <a:noFill/>
          </a:ln>
        </p:spPr>
      </p:pic>
      <p:pic>
        <p:nvPicPr>
          <p:cNvPr id="9" name="Рисунок 8">
            <a:extLst>
              <a:ext uri="{FF2B5EF4-FFF2-40B4-BE49-F238E27FC236}">
                <a16:creationId xmlns:a16="http://schemas.microsoft.com/office/drawing/2014/main" id="{EE6DE73D-52ED-69B8-68A6-5D91D508CAB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25766" y="3051905"/>
            <a:ext cx="5940425" cy="201930"/>
          </a:xfrm>
          <a:prstGeom prst="rect">
            <a:avLst/>
          </a:prstGeom>
          <a:noFill/>
          <a:ln>
            <a:noFill/>
          </a:ln>
        </p:spPr>
      </p:pic>
      <p:pic>
        <p:nvPicPr>
          <p:cNvPr id="10" name="Рисунок 9">
            <a:extLst>
              <a:ext uri="{FF2B5EF4-FFF2-40B4-BE49-F238E27FC236}">
                <a16:creationId xmlns:a16="http://schemas.microsoft.com/office/drawing/2014/main" id="{BB7168C8-5CF7-BB40-15C2-C690CD5E97A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125767" y="3244791"/>
            <a:ext cx="5940425" cy="189230"/>
          </a:xfrm>
          <a:prstGeom prst="rect">
            <a:avLst/>
          </a:prstGeom>
          <a:noFill/>
          <a:ln>
            <a:noFill/>
          </a:ln>
        </p:spPr>
      </p:pic>
      <p:pic>
        <p:nvPicPr>
          <p:cNvPr id="11" name="Рисунок 10">
            <a:extLst>
              <a:ext uri="{FF2B5EF4-FFF2-40B4-BE49-F238E27FC236}">
                <a16:creationId xmlns:a16="http://schemas.microsoft.com/office/drawing/2014/main" id="{E6B66A3A-5976-06A0-E42A-7C7E8B8F01C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125768" y="3428634"/>
            <a:ext cx="5940425" cy="194310"/>
          </a:xfrm>
          <a:prstGeom prst="rect">
            <a:avLst/>
          </a:prstGeom>
          <a:noFill/>
          <a:ln>
            <a:noFill/>
          </a:ln>
        </p:spPr>
      </p:pic>
      <p:pic>
        <p:nvPicPr>
          <p:cNvPr id="12" name="Рисунок 11">
            <a:extLst>
              <a:ext uri="{FF2B5EF4-FFF2-40B4-BE49-F238E27FC236}">
                <a16:creationId xmlns:a16="http://schemas.microsoft.com/office/drawing/2014/main" id="{CF27EB44-C628-BACE-ED53-84714A4E6FF5}"/>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125769" y="3607090"/>
            <a:ext cx="5940425" cy="160655"/>
          </a:xfrm>
          <a:prstGeom prst="rect">
            <a:avLst/>
          </a:prstGeom>
          <a:noFill/>
          <a:ln>
            <a:noFill/>
          </a:ln>
        </p:spPr>
      </p:pic>
      <p:pic>
        <p:nvPicPr>
          <p:cNvPr id="13" name="Рисунок 12">
            <a:extLst>
              <a:ext uri="{FF2B5EF4-FFF2-40B4-BE49-F238E27FC236}">
                <a16:creationId xmlns:a16="http://schemas.microsoft.com/office/drawing/2014/main" id="{7C590336-7DC9-5BC4-1DFA-1ADA7DED10A2}"/>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125770" y="3799912"/>
            <a:ext cx="5940425" cy="173990"/>
          </a:xfrm>
          <a:prstGeom prst="rect">
            <a:avLst/>
          </a:prstGeom>
          <a:noFill/>
          <a:ln>
            <a:noFill/>
          </a:ln>
        </p:spPr>
      </p:pic>
      <p:pic>
        <p:nvPicPr>
          <p:cNvPr id="14" name="Рисунок 13">
            <a:extLst>
              <a:ext uri="{FF2B5EF4-FFF2-40B4-BE49-F238E27FC236}">
                <a16:creationId xmlns:a16="http://schemas.microsoft.com/office/drawing/2014/main" id="{7F114F06-F90B-5581-6798-DCA61C87076B}"/>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125772" y="4379735"/>
            <a:ext cx="5940425" cy="201930"/>
          </a:xfrm>
          <a:prstGeom prst="rect">
            <a:avLst/>
          </a:prstGeom>
          <a:noFill/>
          <a:ln>
            <a:noFill/>
          </a:ln>
        </p:spPr>
      </p:pic>
      <p:pic>
        <p:nvPicPr>
          <p:cNvPr id="15" name="Рисунок 14">
            <a:extLst>
              <a:ext uri="{FF2B5EF4-FFF2-40B4-BE49-F238E27FC236}">
                <a16:creationId xmlns:a16="http://schemas.microsoft.com/office/drawing/2014/main" id="{A9BA293F-10BB-21E9-4988-2A99E174AC69}"/>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25773" y="4546797"/>
            <a:ext cx="5940425" cy="199390"/>
          </a:xfrm>
          <a:prstGeom prst="rect">
            <a:avLst/>
          </a:prstGeom>
          <a:noFill/>
          <a:ln>
            <a:noFill/>
          </a:ln>
        </p:spPr>
      </p:pic>
      <p:pic>
        <p:nvPicPr>
          <p:cNvPr id="16" name="Рисунок 15">
            <a:extLst>
              <a:ext uri="{FF2B5EF4-FFF2-40B4-BE49-F238E27FC236}">
                <a16:creationId xmlns:a16="http://schemas.microsoft.com/office/drawing/2014/main" id="{7B5C7B33-3D1D-1488-3869-19B2E2EB2128}"/>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3125774" y="4739233"/>
            <a:ext cx="5940425" cy="222250"/>
          </a:xfrm>
          <a:prstGeom prst="rect">
            <a:avLst/>
          </a:prstGeom>
          <a:noFill/>
          <a:ln>
            <a:noFill/>
          </a:ln>
        </p:spPr>
      </p:pic>
      <p:pic>
        <p:nvPicPr>
          <p:cNvPr id="28" name="Рисунок 27">
            <a:extLst>
              <a:ext uri="{FF2B5EF4-FFF2-40B4-BE49-F238E27FC236}">
                <a16:creationId xmlns:a16="http://schemas.microsoft.com/office/drawing/2014/main" id="{10CFEB55-71F1-BF3E-EC03-4882082B8234}"/>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125774" y="4957732"/>
            <a:ext cx="5940425" cy="194945"/>
          </a:xfrm>
          <a:prstGeom prst="rect">
            <a:avLst/>
          </a:prstGeom>
          <a:noFill/>
          <a:ln>
            <a:noFill/>
          </a:ln>
        </p:spPr>
      </p:pic>
      <p:pic>
        <p:nvPicPr>
          <p:cNvPr id="29" name="Рисунок 28">
            <a:extLst>
              <a:ext uri="{FF2B5EF4-FFF2-40B4-BE49-F238E27FC236}">
                <a16:creationId xmlns:a16="http://schemas.microsoft.com/office/drawing/2014/main" id="{B2F8D869-49BB-416B-9840-4EDD47077CF4}"/>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125771" y="5129912"/>
            <a:ext cx="5940425" cy="193675"/>
          </a:xfrm>
          <a:prstGeom prst="rect">
            <a:avLst/>
          </a:prstGeom>
          <a:noFill/>
          <a:ln>
            <a:noFill/>
          </a:ln>
        </p:spPr>
      </p:pic>
    </p:spTree>
    <p:extLst>
      <p:ext uri="{BB962C8B-B14F-4D97-AF65-F5344CB8AC3E}">
        <p14:creationId xmlns:p14="http://schemas.microsoft.com/office/powerpoint/2010/main" val="3221330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82503C01-C2AB-77BE-24FB-5E67B52D0964}"/>
              </a:ext>
            </a:extLst>
          </p:cNvPr>
          <p:cNvSpPr txBox="1"/>
          <p:nvPr/>
        </p:nvSpPr>
        <p:spPr>
          <a:xfrm>
            <a:off x="2562210" y="761144"/>
            <a:ext cx="11020424" cy="374526"/>
          </a:xfrm>
          <a:prstGeom prst="rect">
            <a:avLst/>
          </a:prstGeom>
          <a:noFill/>
        </p:spPr>
        <p:txBody>
          <a:bodyPr wrap="square">
            <a:spAutoFit/>
          </a:bodyPr>
          <a:lstStyle/>
          <a:p>
            <a:pPr algn="just">
              <a:lnSpc>
                <a:spcPct val="150000"/>
              </a:lnSpc>
            </a:pPr>
            <a:r>
              <a:rPr lang="en-US" sz="1400" b="1" dirty="0">
                <a:effectLst/>
                <a:ea typeface="Calibri" panose="020F0502020204030204" pitchFamily="34" charset="0"/>
                <a:cs typeface="Times New Roman" panose="02020603050405020304" pitchFamily="18" charset="0"/>
              </a:rPr>
              <a:t>DAX-</a:t>
            </a:r>
            <a:r>
              <a:rPr lang="ru-RU" sz="1400" b="1" dirty="0">
                <a:effectLst/>
                <a:ea typeface="Calibri" panose="020F0502020204030204" pitchFamily="34" charset="0"/>
                <a:cs typeface="Times New Roman" panose="02020603050405020304" pitchFamily="18" charset="0"/>
              </a:rPr>
              <a:t>формулы мер</a:t>
            </a:r>
            <a:r>
              <a:rPr lang="ru-RU" sz="1400" b="1" dirty="0">
                <a:ea typeface="Calibri" panose="020F0502020204030204" pitchFamily="34" charset="0"/>
                <a:cs typeface="Times New Roman" panose="02020603050405020304" pitchFamily="18" charset="0"/>
              </a:rPr>
              <a:t> для</a:t>
            </a:r>
            <a:r>
              <a:rPr lang="ru-RU" sz="1400" b="1" dirty="0">
                <a:effectLst/>
                <a:ea typeface="Calibri" panose="020F0502020204030204" pitchFamily="34" charset="0"/>
                <a:cs typeface="Times New Roman" panose="02020603050405020304" pitchFamily="18" charset="0"/>
              </a:rPr>
              <a:t> показателей</a:t>
            </a:r>
            <a:r>
              <a:rPr lang="en-US" sz="1400" b="1" dirty="0">
                <a:effectLst/>
                <a:ea typeface="Calibri" panose="020F0502020204030204" pitchFamily="34" charset="0"/>
                <a:cs typeface="Times New Roman" panose="02020603050405020304" pitchFamily="18" charset="0"/>
              </a:rPr>
              <a:t>, </a:t>
            </a:r>
            <a:r>
              <a:rPr lang="ru-RU" sz="1400" b="1" dirty="0">
                <a:effectLst/>
                <a:ea typeface="Calibri" panose="020F0502020204030204" pitchFamily="34" charset="0"/>
                <a:cs typeface="Times New Roman" panose="02020603050405020304" pitchFamily="18" charset="0"/>
              </a:rPr>
              <a:t>зависимых от </a:t>
            </a:r>
            <a:r>
              <a:rPr lang="ru-RU" sz="1400" b="1" dirty="0">
                <a:ea typeface="Calibri" panose="020F0502020204030204" pitchFamily="34" charset="0"/>
                <a:cs typeface="Times New Roman" panose="02020603050405020304" pitchFamily="18" charset="0"/>
              </a:rPr>
              <a:t>конкретных преступлений</a:t>
            </a:r>
            <a:r>
              <a:rPr lang="en-US" sz="1400" b="1" dirty="0">
                <a:ea typeface="Calibri" panose="020F0502020204030204" pitchFamily="34" charset="0"/>
                <a:cs typeface="Times New Roman" panose="02020603050405020304" pitchFamily="18" charset="0"/>
              </a:rPr>
              <a:t>.</a:t>
            </a:r>
            <a:endParaRPr lang="ru-RU" sz="1400" b="1" dirty="0">
              <a:effectLst/>
              <a:ea typeface="Calibri" panose="020F0502020204030204" pitchFamily="34" charset="0"/>
              <a:cs typeface="Times New Roman" panose="02020603050405020304" pitchFamily="18" charset="0"/>
            </a:endParaRPr>
          </a:p>
        </p:txBody>
      </p:sp>
      <p:pic>
        <p:nvPicPr>
          <p:cNvPr id="3" name="Рисунок 2">
            <a:extLst>
              <a:ext uri="{FF2B5EF4-FFF2-40B4-BE49-F238E27FC236}">
                <a16:creationId xmlns:a16="http://schemas.microsoft.com/office/drawing/2014/main" id="{117BA33E-FD7E-A3F6-FE01-939DAEB09EC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5762" y="1641463"/>
            <a:ext cx="5940425" cy="222250"/>
          </a:xfrm>
          <a:prstGeom prst="rect">
            <a:avLst/>
          </a:prstGeom>
          <a:noFill/>
          <a:ln>
            <a:noFill/>
          </a:ln>
        </p:spPr>
      </p:pic>
      <p:pic>
        <p:nvPicPr>
          <p:cNvPr id="4" name="Рисунок 3">
            <a:extLst>
              <a:ext uri="{FF2B5EF4-FFF2-40B4-BE49-F238E27FC236}">
                <a16:creationId xmlns:a16="http://schemas.microsoft.com/office/drawing/2014/main" id="{011CF75E-828B-5546-0CF8-C31B4F6B51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5762" y="1870654"/>
            <a:ext cx="5940425" cy="184150"/>
          </a:xfrm>
          <a:prstGeom prst="rect">
            <a:avLst/>
          </a:prstGeom>
          <a:noFill/>
          <a:ln>
            <a:noFill/>
          </a:ln>
        </p:spPr>
      </p:pic>
      <p:pic>
        <p:nvPicPr>
          <p:cNvPr id="17" name="Рисунок 16">
            <a:extLst>
              <a:ext uri="{FF2B5EF4-FFF2-40B4-BE49-F238E27FC236}">
                <a16:creationId xmlns:a16="http://schemas.microsoft.com/office/drawing/2014/main" id="{E48E22A7-A33C-0DD3-3D5D-709EF07947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25761" y="2041595"/>
            <a:ext cx="5940425" cy="256540"/>
          </a:xfrm>
          <a:prstGeom prst="rect">
            <a:avLst/>
          </a:prstGeom>
          <a:noFill/>
          <a:ln>
            <a:noFill/>
          </a:ln>
        </p:spPr>
      </p:pic>
      <p:pic>
        <p:nvPicPr>
          <p:cNvPr id="19" name="Рисунок 18">
            <a:extLst>
              <a:ext uri="{FF2B5EF4-FFF2-40B4-BE49-F238E27FC236}">
                <a16:creationId xmlns:a16="http://schemas.microsoft.com/office/drawing/2014/main" id="{15E5184F-A115-07E6-EC01-67CB33B0639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25761" y="2285494"/>
            <a:ext cx="5940425" cy="231140"/>
          </a:xfrm>
          <a:prstGeom prst="rect">
            <a:avLst/>
          </a:prstGeom>
          <a:noFill/>
          <a:ln>
            <a:noFill/>
          </a:ln>
        </p:spPr>
      </p:pic>
      <p:pic>
        <p:nvPicPr>
          <p:cNvPr id="20" name="Рисунок 19">
            <a:extLst>
              <a:ext uri="{FF2B5EF4-FFF2-40B4-BE49-F238E27FC236}">
                <a16:creationId xmlns:a16="http://schemas.microsoft.com/office/drawing/2014/main" id="{829609ED-9F08-0909-AFEA-460E1F71E31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25761" y="2504454"/>
            <a:ext cx="5940426" cy="204615"/>
          </a:xfrm>
          <a:prstGeom prst="rect">
            <a:avLst/>
          </a:prstGeom>
          <a:noFill/>
          <a:ln>
            <a:noFill/>
          </a:ln>
        </p:spPr>
      </p:pic>
      <p:pic>
        <p:nvPicPr>
          <p:cNvPr id="21" name="Рисунок 20">
            <a:extLst>
              <a:ext uri="{FF2B5EF4-FFF2-40B4-BE49-F238E27FC236}">
                <a16:creationId xmlns:a16="http://schemas.microsoft.com/office/drawing/2014/main" id="{F3E7E870-6E72-2CFE-ED8F-BE27DF72A80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25759" y="3017230"/>
            <a:ext cx="5940425" cy="220345"/>
          </a:xfrm>
          <a:prstGeom prst="rect">
            <a:avLst/>
          </a:prstGeom>
          <a:noFill/>
          <a:ln>
            <a:noFill/>
          </a:ln>
        </p:spPr>
      </p:pic>
      <p:pic>
        <p:nvPicPr>
          <p:cNvPr id="22" name="Рисунок 21">
            <a:extLst>
              <a:ext uri="{FF2B5EF4-FFF2-40B4-BE49-F238E27FC236}">
                <a16:creationId xmlns:a16="http://schemas.microsoft.com/office/drawing/2014/main" id="{805C5DBC-C3FD-F7C1-12A1-EDE296CF0BA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125761" y="3193846"/>
            <a:ext cx="5940425" cy="170180"/>
          </a:xfrm>
          <a:prstGeom prst="rect">
            <a:avLst/>
          </a:prstGeom>
          <a:noFill/>
          <a:ln>
            <a:noFill/>
          </a:ln>
        </p:spPr>
      </p:pic>
      <p:pic>
        <p:nvPicPr>
          <p:cNvPr id="23" name="Рисунок 22">
            <a:extLst>
              <a:ext uri="{FF2B5EF4-FFF2-40B4-BE49-F238E27FC236}">
                <a16:creationId xmlns:a16="http://schemas.microsoft.com/office/drawing/2014/main" id="{2584F26D-CD43-59D1-329C-7F72E455FB2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125761" y="3363837"/>
            <a:ext cx="5940425" cy="262255"/>
          </a:xfrm>
          <a:prstGeom prst="rect">
            <a:avLst/>
          </a:prstGeom>
          <a:noFill/>
          <a:ln>
            <a:noFill/>
          </a:ln>
        </p:spPr>
      </p:pic>
      <p:pic>
        <p:nvPicPr>
          <p:cNvPr id="24" name="Рисунок 23">
            <a:extLst>
              <a:ext uri="{FF2B5EF4-FFF2-40B4-BE49-F238E27FC236}">
                <a16:creationId xmlns:a16="http://schemas.microsoft.com/office/drawing/2014/main" id="{3BE9464E-426C-0824-7D4F-251CEA1951D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125760" y="3633857"/>
            <a:ext cx="5940425" cy="221615"/>
          </a:xfrm>
          <a:prstGeom prst="rect">
            <a:avLst/>
          </a:prstGeom>
          <a:noFill/>
          <a:ln>
            <a:noFill/>
          </a:ln>
        </p:spPr>
      </p:pic>
      <p:pic>
        <p:nvPicPr>
          <p:cNvPr id="25" name="Рисунок 24">
            <a:extLst>
              <a:ext uri="{FF2B5EF4-FFF2-40B4-BE49-F238E27FC236}">
                <a16:creationId xmlns:a16="http://schemas.microsoft.com/office/drawing/2014/main" id="{8A39BAC0-0D3C-1079-2603-46F247E0F2C0}"/>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125759" y="3834289"/>
            <a:ext cx="5940424" cy="244761"/>
          </a:xfrm>
          <a:prstGeom prst="rect">
            <a:avLst/>
          </a:prstGeom>
          <a:noFill/>
          <a:ln>
            <a:noFill/>
          </a:ln>
        </p:spPr>
      </p:pic>
      <p:pic>
        <p:nvPicPr>
          <p:cNvPr id="26" name="Рисунок 25">
            <a:extLst>
              <a:ext uri="{FF2B5EF4-FFF2-40B4-BE49-F238E27FC236}">
                <a16:creationId xmlns:a16="http://schemas.microsoft.com/office/drawing/2014/main" id="{EE424B38-608E-E068-FDB6-BD3E800D0581}"/>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125758" y="4354303"/>
            <a:ext cx="5940425" cy="226695"/>
          </a:xfrm>
          <a:prstGeom prst="rect">
            <a:avLst/>
          </a:prstGeom>
          <a:noFill/>
          <a:ln>
            <a:noFill/>
          </a:ln>
        </p:spPr>
      </p:pic>
      <p:pic>
        <p:nvPicPr>
          <p:cNvPr id="27" name="Рисунок 26">
            <a:extLst>
              <a:ext uri="{FF2B5EF4-FFF2-40B4-BE49-F238E27FC236}">
                <a16:creationId xmlns:a16="http://schemas.microsoft.com/office/drawing/2014/main" id="{590EA469-3AA8-0E3D-A10E-8C68196A8350}"/>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25758" y="4597634"/>
            <a:ext cx="5940425" cy="187325"/>
          </a:xfrm>
          <a:prstGeom prst="rect">
            <a:avLst/>
          </a:prstGeom>
          <a:noFill/>
          <a:ln>
            <a:noFill/>
          </a:ln>
        </p:spPr>
      </p:pic>
      <p:pic>
        <p:nvPicPr>
          <p:cNvPr id="30" name="Рисунок 29">
            <a:extLst>
              <a:ext uri="{FF2B5EF4-FFF2-40B4-BE49-F238E27FC236}">
                <a16:creationId xmlns:a16="http://schemas.microsoft.com/office/drawing/2014/main" id="{EC99C740-A259-B080-712E-3C0A135350E6}"/>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3125758" y="4784959"/>
            <a:ext cx="5940425" cy="252730"/>
          </a:xfrm>
          <a:prstGeom prst="rect">
            <a:avLst/>
          </a:prstGeom>
          <a:noFill/>
          <a:ln>
            <a:noFill/>
          </a:ln>
        </p:spPr>
      </p:pic>
      <p:pic>
        <p:nvPicPr>
          <p:cNvPr id="31" name="Рисунок 30">
            <a:extLst>
              <a:ext uri="{FF2B5EF4-FFF2-40B4-BE49-F238E27FC236}">
                <a16:creationId xmlns:a16="http://schemas.microsoft.com/office/drawing/2014/main" id="{50DC4266-448F-1218-4684-A23E3DAAFBCA}"/>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125757" y="5032944"/>
            <a:ext cx="5940423" cy="260799"/>
          </a:xfrm>
          <a:prstGeom prst="rect">
            <a:avLst/>
          </a:prstGeom>
          <a:noFill/>
          <a:ln>
            <a:noFill/>
          </a:ln>
        </p:spPr>
      </p:pic>
      <p:pic>
        <p:nvPicPr>
          <p:cNvPr id="32" name="Рисунок 31">
            <a:extLst>
              <a:ext uri="{FF2B5EF4-FFF2-40B4-BE49-F238E27FC236}">
                <a16:creationId xmlns:a16="http://schemas.microsoft.com/office/drawing/2014/main" id="{149E55D7-2B1E-5DC2-4B33-F598DA0D3DD9}"/>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125757" y="5305893"/>
            <a:ext cx="5940423" cy="284761"/>
          </a:xfrm>
          <a:prstGeom prst="rect">
            <a:avLst/>
          </a:prstGeom>
          <a:noFill/>
          <a:ln>
            <a:noFill/>
          </a:ln>
        </p:spPr>
      </p:pic>
    </p:spTree>
    <p:extLst>
      <p:ext uri="{BB962C8B-B14F-4D97-AF65-F5344CB8AC3E}">
        <p14:creationId xmlns:p14="http://schemas.microsoft.com/office/powerpoint/2010/main" val="37427384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82503C01-C2AB-77BE-24FB-5E67B52D0964}"/>
              </a:ext>
            </a:extLst>
          </p:cNvPr>
          <p:cNvSpPr txBox="1"/>
          <p:nvPr/>
        </p:nvSpPr>
        <p:spPr>
          <a:xfrm>
            <a:off x="1028685" y="732569"/>
            <a:ext cx="11020424" cy="697050"/>
          </a:xfrm>
          <a:prstGeom prst="rect">
            <a:avLst/>
          </a:prstGeom>
          <a:noFill/>
        </p:spPr>
        <p:txBody>
          <a:bodyPr wrap="square">
            <a:spAutoFit/>
          </a:bodyPr>
          <a:lstStyle/>
          <a:p>
            <a:pPr algn="ctr">
              <a:lnSpc>
                <a:spcPct val="150000"/>
              </a:lnSpc>
            </a:pPr>
            <a:r>
              <a:rPr lang="en-US" sz="1400" b="1" dirty="0">
                <a:effectLst/>
                <a:ea typeface="Calibri" panose="020F0502020204030204" pitchFamily="34" charset="0"/>
                <a:cs typeface="Times New Roman" panose="02020603050405020304" pitchFamily="18" charset="0"/>
              </a:rPr>
              <a:t>DAX-</a:t>
            </a:r>
            <a:r>
              <a:rPr lang="ru-RU" sz="1400" b="1" dirty="0">
                <a:effectLst/>
                <a:ea typeface="Calibri" panose="020F0502020204030204" pitchFamily="34" charset="0"/>
                <a:cs typeface="Times New Roman" panose="02020603050405020304" pitchFamily="18" charset="0"/>
              </a:rPr>
              <a:t>формулы </a:t>
            </a:r>
            <a:r>
              <a:rPr lang="ru-RU" sz="1400" b="1" dirty="0">
                <a:ea typeface="Calibri" panose="020F0502020204030204" pitchFamily="34" charset="0"/>
                <a:cs typeface="Times New Roman" panose="02020603050405020304" pitchFamily="18" charset="0"/>
              </a:rPr>
              <a:t>расчета процентного соотношения количества направленных в суд уголовных дел</a:t>
            </a:r>
          </a:p>
          <a:p>
            <a:pPr algn="ctr">
              <a:lnSpc>
                <a:spcPct val="150000"/>
              </a:lnSpc>
            </a:pPr>
            <a:r>
              <a:rPr lang="ru-RU" sz="1400" b="1" dirty="0">
                <a:ea typeface="Calibri" panose="020F0502020204030204" pitchFamily="34" charset="0"/>
                <a:cs typeface="Times New Roman" panose="02020603050405020304" pitchFamily="18" charset="0"/>
              </a:rPr>
              <a:t>о</a:t>
            </a:r>
            <a:r>
              <a:rPr lang="ru-RU" sz="1400" b="1" dirty="0">
                <a:effectLst/>
                <a:ea typeface="Calibri" panose="020F0502020204030204" pitchFamily="34" charset="0"/>
                <a:cs typeface="Times New Roman" panose="02020603050405020304" pitchFamily="18" charset="0"/>
              </a:rPr>
              <a:t>т числа предварительно расследованных</a:t>
            </a:r>
            <a:r>
              <a:rPr lang="en-US" sz="1400" b="1" dirty="0">
                <a:effectLst/>
                <a:ea typeface="Calibri" panose="020F0502020204030204" pitchFamily="34" charset="0"/>
                <a:cs typeface="Times New Roman" panose="02020603050405020304" pitchFamily="18" charset="0"/>
              </a:rPr>
              <a:t>.</a:t>
            </a:r>
            <a:endParaRPr lang="ru-RU" sz="1400" b="1" dirty="0">
              <a:effectLst/>
              <a:ea typeface="Calibri" panose="020F0502020204030204" pitchFamily="34" charset="0"/>
              <a:cs typeface="Times New Roman" panose="02020603050405020304" pitchFamily="18" charset="0"/>
            </a:endParaRPr>
          </a:p>
        </p:txBody>
      </p:sp>
      <p:pic>
        <p:nvPicPr>
          <p:cNvPr id="2" name="Рисунок 1">
            <a:extLst>
              <a:ext uri="{FF2B5EF4-FFF2-40B4-BE49-F238E27FC236}">
                <a16:creationId xmlns:a16="http://schemas.microsoft.com/office/drawing/2014/main" id="{F5C12CC0-48AE-2C69-8C93-5C20BFC3CA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8684" y="2688590"/>
            <a:ext cx="5940425" cy="242570"/>
          </a:xfrm>
          <a:prstGeom prst="rect">
            <a:avLst/>
          </a:prstGeom>
          <a:noFill/>
          <a:ln>
            <a:noFill/>
          </a:ln>
        </p:spPr>
      </p:pic>
      <p:pic>
        <p:nvPicPr>
          <p:cNvPr id="5" name="Рисунок 4">
            <a:extLst>
              <a:ext uri="{FF2B5EF4-FFF2-40B4-BE49-F238E27FC236}">
                <a16:creationId xmlns:a16="http://schemas.microsoft.com/office/drawing/2014/main" id="{A8AD61F9-E2F2-5E6B-B3BD-9FF44B4A0E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68683" y="3355340"/>
            <a:ext cx="5940425" cy="147320"/>
          </a:xfrm>
          <a:prstGeom prst="rect">
            <a:avLst/>
          </a:prstGeom>
          <a:noFill/>
          <a:ln>
            <a:noFill/>
          </a:ln>
        </p:spPr>
      </p:pic>
      <p:pic>
        <p:nvPicPr>
          <p:cNvPr id="6" name="Рисунок 5">
            <a:extLst>
              <a:ext uri="{FF2B5EF4-FFF2-40B4-BE49-F238E27FC236}">
                <a16:creationId xmlns:a16="http://schemas.microsoft.com/office/drawing/2014/main" id="{FE5D919B-74AB-F48B-6610-3E22B6FF1E5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68683" y="3926840"/>
            <a:ext cx="5940425" cy="234950"/>
          </a:xfrm>
          <a:prstGeom prst="rect">
            <a:avLst/>
          </a:prstGeom>
          <a:noFill/>
          <a:ln>
            <a:noFill/>
          </a:ln>
        </p:spPr>
      </p:pic>
      <p:pic>
        <p:nvPicPr>
          <p:cNvPr id="7" name="Рисунок 6">
            <a:extLst>
              <a:ext uri="{FF2B5EF4-FFF2-40B4-BE49-F238E27FC236}">
                <a16:creationId xmlns:a16="http://schemas.microsoft.com/office/drawing/2014/main" id="{9B743F7C-E80C-E751-490C-266515C8949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68682" y="4585970"/>
            <a:ext cx="5940425" cy="148590"/>
          </a:xfrm>
          <a:prstGeom prst="rect">
            <a:avLst/>
          </a:prstGeom>
          <a:noFill/>
          <a:ln>
            <a:noFill/>
          </a:ln>
        </p:spPr>
      </p:pic>
    </p:spTree>
    <p:extLst>
      <p:ext uri="{BB962C8B-B14F-4D97-AF65-F5344CB8AC3E}">
        <p14:creationId xmlns:p14="http://schemas.microsoft.com/office/powerpoint/2010/main" val="38646268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841AEC-AB7A-1F30-AB1E-24F46DF924EE}"/>
              </a:ext>
            </a:extLst>
          </p:cNvPr>
          <p:cNvSpPr>
            <a:spLocks noGrp="1"/>
          </p:cNvSpPr>
          <p:nvPr>
            <p:ph type="title"/>
          </p:nvPr>
        </p:nvSpPr>
        <p:spPr/>
        <p:txBody>
          <a:bodyPr>
            <a:normAutofit/>
          </a:bodyPr>
          <a:lstStyle/>
          <a:p>
            <a:pPr algn="ctr"/>
            <a:r>
              <a:rPr lang="ru-RU" sz="2000" b="1" dirty="0"/>
              <a:t>3</a:t>
            </a:r>
            <a:r>
              <a:rPr lang="en-US" sz="2000" b="1" dirty="0"/>
              <a:t>.3. </a:t>
            </a:r>
            <a:r>
              <a:rPr lang="ru-RU" sz="2000" b="1" dirty="0"/>
              <a:t>Визуализация </a:t>
            </a:r>
            <a:r>
              <a:rPr lang="ru-RU" sz="2000" b="1" dirty="0">
                <a:effectLst/>
                <a:ea typeface="Calibri" panose="020F0502020204030204" pitchFamily="34" charset="0"/>
              </a:rPr>
              <a:t>полученных статистических данных и представление готового отчета.</a:t>
            </a:r>
            <a:endParaRPr lang="ru-RU" sz="2000" b="1" dirty="0"/>
          </a:p>
        </p:txBody>
      </p:sp>
      <p:pic>
        <p:nvPicPr>
          <p:cNvPr id="4" name="Объект 3">
            <a:extLst>
              <a:ext uri="{FF2B5EF4-FFF2-40B4-BE49-F238E27FC236}">
                <a16:creationId xmlns:a16="http://schemas.microsoft.com/office/drawing/2014/main" id="{ACDC31DB-9AAF-BF9A-3B55-CF1D1CBCF40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4376" y="1504950"/>
            <a:ext cx="7518625" cy="4216400"/>
          </a:xfrm>
          <a:prstGeom prst="rect">
            <a:avLst/>
          </a:prstGeom>
          <a:noFill/>
          <a:ln>
            <a:noFill/>
          </a:ln>
        </p:spPr>
      </p:pic>
      <p:sp>
        <p:nvSpPr>
          <p:cNvPr id="6" name="TextBox 5">
            <a:extLst>
              <a:ext uri="{FF2B5EF4-FFF2-40B4-BE49-F238E27FC236}">
                <a16:creationId xmlns:a16="http://schemas.microsoft.com/office/drawing/2014/main" id="{B10617FB-99EF-6638-9FA1-DF8516FF5418}"/>
              </a:ext>
            </a:extLst>
          </p:cNvPr>
          <p:cNvSpPr txBox="1"/>
          <p:nvPr/>
        </p:nvSpPr>
        <p:spPr>
          <a:xfrm>
            <a:off x="4853226" y="5926113"/>
            <a:ext cx="6096000" cy="307777"/>
          </a:xfrm>
          <a:prstGeom prst="rect">
            <a:avLst/>
          </a:prstGeom>
          <a:noFill/>
        </p:spPr>
        <p:txBody>
          <a:bodyPr wrap="square">
            <a:spAutoFit/>
          </a:bodyPr>
          <a:lstStyle/>
          <a:p>
            <a:r>
              <a:rPr lang="en-US" sz="1400" b="1" dirty="0">
                <a:effectLst/>
                <a:ea typeface="Calibri" panose="020F0502020204030204" pitchFamily="34" charset="0"/>
              </a:rPr>
              <a:t>Mockup </a:t>
            </a:r>
            <a:r>
              <a:rPr lang="ru-RU" sz="1400" b="1" dirty="0">
                <a:effectLst/>
                <a:ea typeface="Calibri" panose="020F0502020204030204" pitchFamily="34" charset="0"/>
              </a:rPr>
              <a:t>(макет) создаваемого </a:t>
            </a:r>
            <a:r>
              <a:rPr lang="ru-RU" sz="1400" b="1" dirty="0" err="1">
                <a:effectLst/>
                <a:ea typeface="Calibri" panose="020F0502020204030204" pitchFamily="34" charset="0"/>
              </a:rPr>
              <a:t>дашборда</a:t>
            </a:r>
            <a:r>
              <a:rPr lang="ru-RU" sz="1400" b="1" dirty="0">
                <a:effectLst/>
                <a:ea typeface="Calibri" panose="020F0502020204030204" pitchFamily="34" charset="0"/>
              </a:rPr>
              <a:t>.</a:t>
            </a:r>
            <a:endParaRPr lang="ru-RU" sz="1400" b="1" dirty="0"/>
          </a:p>
        </p:txBody>
      </p:sp>
    </p:spTree>
    <p:extLst>
      <p:ext uri="{BB962C8B-B14F-4D97-AF65-F5344CB8AC3E}">
        <p14:creationId xmlns:p14="http://schemas.microsoft.com/office/powerpoint/2010/main" val="4025916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091A7430-96BA-BFFF-D17D-5048521AA07C}"/>
              </a:ext>
            </a:extLst>
          </p:cNvPr>
          <p:cNvSpPr>
            <a:spLocks noGrp="1"/>
          </p:cNvSpPr>
          <p:nvPr>
            <p:ph idx="1"/>
          </p:nvPr>
        </p:nvSpPr>
        <p:spPr>
          <a:xfrm>
            <a:off x="2484437" y="2038350"/>
            <a:ext cx="8915400" cy="3777622"/>
          </a:xfrm>
        </p:spPr>
        <p:txBody>
          <a:bodyPr>
            <a:normAutofit/>
          </a:bodyPr>
          <a:lstStyle/>
          <a:p>
            <a:pPr indent="0" algn="just">
              <a:lnSpc>
                <a:spcPct val="150000"/>
              </a:lnSpc>
              <a:buNone/>
            </a:pPr>
            <a:r>
              <a:rPr lang="ru-RU" sz="1400" b="1" dirty="0">
                <a:solidFill>
                  <a:schemeClr val="tx1"/>
                </a:solidFill>
                <a:effectLst/>
                <a:ea typeface="Calibri" panose="020F0502020204030204" pitchFamily="34" charset="0"/>
                <a:cs typeface="Times New Roman" panose="02020603050405020304" pitchFamily="18" charset="0"/>
              </a:rPr>
              <a:t>3.</a:t>
            </a:r>
            <a:r>
              <a:rPr lang="ru-RU" sz="1400" dirty="0">
                <a:solidFill>
                  <a:schemeClr val="tx1"/>
                </a:solidFill>
                <a:effectLst/>
                <a:ea typeface="Calibri" panose="020F0502020204030204" pitchFamily="34" charset="0"/>
                <a:cs typeface="Times New Roman" panose="02020603050405020304" pitchFamily="18" charset="0"/>
              </a:rPr>
              <a:t>	Вкладка </a:t>
            </a:r>
            <a:r>
              <a:rPr lang="ru-RU" sz="1400" b="1" dirty="0">
                <a:solidFill>
                  <a:schemeClr val="tx1"/>
                </a:solidFill>
                <a:effectLst/>
                <a:ea typeface="Calibri" panose="020F0502020204030204" pitchFamily="34" charset="0"/>
                <a:cs typeface="Times New Roman" panose="02020603050405020304" pitchFamily="18" charset="0"/>
              </a:rPr>
              <a:t>«Добавление столбца»</a:t>
            </a:r>
            <a:r>
              <a:rPr lang="ru-RU" sz="1400" dirty="0">
                <a:solidFill>
                  <a:schemeClr val="tx1"/>
                </a:solidFill>
                <a:effectLst/>
                <a:ea typeface="Calibri" panose="020F0502020204030204" pitchFamily="34" charset="0"/>
                <a:cs typeface="Times New Roman" panose="02020603050405020304" pitchFamily="18" charset="0"/>
              </a:rPr>
              <a:t> предоставляет дополнительные возможности, связанные с добавлением столбца, форматированием данных столбца и добавлением настраиваемых столбцов:</a:t>
            </a:r>
          </a:p>
          <a:p>
            <a:pPr indent="449580" algn="just">
              <a:lnSpc>
                <a:spcPct val="150000"/>
              </a:lnSpc>
            </a:pPr>
            <a:r>
              <a:rPr lang="ru-RU" sz="1400" dirty="0">
                <a:solidFill>
                  <a:schemeClr val="tx1"/>
                </a:solidFill>
                <a:effectLst/>
                <a:ea typeface="Calibri" panose="020F0502020204030204" pitchFamily="34" charset="0"/>
                <a:cs typeface="Times New Roman" panose="02020603050405020304" pitchFamily="18" charset="0"/>
              </a:rPr>
              <a:t>1)	добавление столбца из примеров;</a:t>
            </a:r>
          </a:p>
          <a:p>
            <a:pPr indent="449580" algn="just">
              <a:lnSpc>
                <a:spcPct val="150000"/>
              </a:lnSpc>
            </a:pPr>
            <a:r>
              <a:rPr lang="ru-RU" sz="1400" dirty="0">
                <a:solidFill>
                  <a:schemeClr val="tx1"/>
                </a:solidFill>
                <a:effectLst/>
                <a:ea typeface="Calibri" panose="020F0502020204030204" pitchFamily="34" charset="0"/>
              </a:rPr>
              <a:t>2)	вкладка </a:t>
            </a:r>
            <a:r>
              <a:rPr lang="ru-RU" sz="1400" b="1" dirty="0">
                <a:solidFill>
                  <a:schemeClr val="tx1"/>
                </a:solidFill>
                <a:effectLst/>
                <a:ea typeface="Calibri" panose="020F0502020204030204" pitchFamily="34" charset="0"/>
              </a:rPr>
              <a:t>«Настраиваемый столбец»</a:t>
            </a:r>
            <a:r>
              <a:rPr lang="ru-RU" sz="1400" dirty="0">
                <a:solidFill>
                  <a:schemeClr val="tx1"/>
                </a:solidFill>
                <a:effectLst/>
                <a:ea typeface="Calibri" panose="020F0502020204030204" pitchFamily="34" charset="0"/>
              </a:rPr>
              <a:t> позволит путем написания </a:t>
            </a:r>
            <a:r>
              <a:rPr lang="en-US" sz="1400" dirty="0">
                <a:solidFill>
                  <a:schemeClr val="tx1"/>
                </a:solidFill>
                <a:effectLst/>
                <a:ea typeface="Calibri" panose="020F0502020204030204" pitchFamily="34" charset="0"/>
              </a:rPr>
              <a:t>DAX</a:t>
            </a:r>
            <a:r>
              <a:rPr lang="ru-RU" sz="1400" dirty="0">
                <a:solidFill>
                  <a:schemeClr val="tx1"/>
                </a:solidFill>
                <a:effectLst/>
                <a:ea typeface="Calibri" panose="020F0502020204030204" pitchFamily="34" charset="0"/>
              </a:rPr>
              <a:t>-формулы создать наиболее подходящий для вашей модели столбец, который будет содержать данные в соответствии с написанной формулой. </a:t>
            </a:r>
            <a:endParaRPr lang="ru-RU" sz="1400" dirty="0">
              <a:solidFill>
                <a:schemeClr val="tx1"/>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96779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34334B80-1B5D-5F45-0E04-EB068D51044E}"/>
              </a:ext>
            </a:extLst>
          </p:cNvPr>
          <p:cNvSpPr>
            <a:spLocks noGrp="1"/>
          </p:cNvSpPr>
          <p:nvPr>
            <p:ph idx="1"/>
          </p:nvPr>
        </p:nvSpPr>
        <p:spPr>
          <a:xfrm>
            <a:off x="1933575" y="600075"/>
            <a:ext cx="9418637" cy="6257925"/>
          </a:xfrm>
        </p:spPr>
        <p:txBody>
          <a:bodyPr>
            <a:normAutofit fontScale="92500"/>
          </a:bodyPr>
          <a:lstStyle/>
          <a:p>
            <a:pPr indent="0" algn="ctr">
              <a:lnSpc>
                <a:spcPct val="150000"/>
              </a:lnSpc>
              <a:buNone/>
            </a:pPr>
            <a:r>
              <a:rPr lang="ru-RU" sz="1500" b="1" dirty="0">
                <a:solidFill>
                  <a:schemeClr val="tx1"/>
                </a:solidFill>
                <a:effectLst/>
                <a:ea typeface="Calibri" panose="020F0502020204030204" pitchFamily="34" charset="0"/>
                <a:cs typeface="Times New Roman" panose="02020603050405020304" pitchFamily="18" charset="0"/>
              </a:rPr>
              <a:t>Описание макета </a:t>
            </a:r>
            <a:r>
              <a:rPr lang="ru-RU" sz="1500" b="1" dirty="0" err="1">
                <a:solidFill>
                  <a:schemeClr val="tx1"/>
                </a:solidFill>
                <a:effectLst/>
                <a:ea typeface="Calibri" panose="020F0502020204030204" pitchFamily="34" charset="0"/>
                <a:cs typeface="Times New Roman" panose="02020603050405020304" pitchFamily="18" charset="0"/>
              </a:rPr>
              <a:t>дашборда</a:t>
            </a:r>
            <a:r>
              <a:rPr lang="en-US" sz="1500" b="1" dirty="0">
                <a:solidFill>
                  <a:schemeClr val="tx1"/>
                </a:solidFill>
                <a:ea typeface="Calibri" panose="020F0502020204030204" pitchFamily="34" charset="0"/>
                <a:cs typeface="Times New Roman" panose="02020603050405020304" pitchFamily="18" charset="0"/>
              </a:rPr>
              <a:t>.</a:t>
            </a:r>
            <a:endParaRPr lang="ru-RU" sz="1500" b="1" dirty="0">
              <a:solidFill>
                <a:schemeClr val="tx1"/>
              </a:solidFill>
              <a:effectLst/>
              <a:ea typeface="Calibri" panose="020F0502020204030204" pitchFamily="34" charset="0"/>
              <a:cs typeface="Times New Roman" panose="02020603050405020304" pitchFamily="18" charset="0"/>
            </a:endParaRPr>
          </a:p>
          <a:p>
            <a:pPr indent="449580" algn="just">
              <a:lnSpc>
                <a:spcPct val="150000"/>
              </a:lnSpc>
            </a:pPr>
            <a:r>
              <a:rPr lang="ru-RU" sz="1500" dirty="0">
                <a:solidFill>
                  <a:schemeClr val="tx1"/>
                </a:solidFill>
                <a:effectLst/>
                <a:ea typeface="Calibri" panose="020F0502020204030204" pitchFamily="34" charset="0"/>
                <a:cs typeface="Times New Roman" panose="02020603050405020304" pitchFamily="18" charset="0"/>
              </a:rPr>
              <a:t>Левый верхний угол будет заполнен визуальными элементами – карточками, содержащими данные о процентном соотношении количества направленных уголовных дел от количества предварительно расследованных в зависимости от тяжести совершенного преступления.</a:t>
            </a:r>
          </a:p>
          <a:p>
            <a:pPr indent="449580" algn="just">
              <a:lnSpc>
                <a:spcPct val="150000"/>
              </a:lnSpc>
            </a:pPr>
            <a:r>
              <a:rPr lang="ru-RU" sz="1500" dirty="0">
                <a:solidFill>
                  <a:schemeClr val="tx1"/>
                </a:solidFill>
                <a:effectLst/>
                <a:ea typeface="Calibri" panose="020F0502020204030204" pitchFamily="34" charset="0"/>
                <a:cs typeface="Times New Roman" panose="02020603050405020304" pitchFamily="18" charset="0"/>
              </a:rPr>
              <a:t>В правом верхнем углу мы разместим два среза для фильтрации данных, содержащихся в иных визуальных элементах, по регионам (первый срез) и дате (второй срез). </a:t>
            </a:r>
          </a:p>
          <a:p>
            <a:pPr indent="449580" algn="just">
              <a:lnSpc>
                <a:spcPct val="150000"/>
              </a:lnSpc>
            </a:pPr>
            <a:r>
              <a:rPr lang="ru-RU" sz="1500" dirty="0">
                <a:solidFill>
                  <a:schemeClr val="tx1"/>
                </a:solidFill>
                <a:effectLst/>
                <a:ea typeface="Calibri" panose="020F0502020204030204" pitchFamily="34" charset="0"/>
                <a:cs typeface="Times New Roman" panose="02020603050405020304" pitchFamily="18" charset="0"/>
              </a:rPr>
              <a:t>В центральной части </a:t>
            </a:r>
            <a:r>
              <a:rPr lang="ru-RU" sz="1500" dirty="0" err="1">
                <a:solidFill>
                  <a:schemeClr val="tx1"/>
                </a:solidFill>
                <a:effectLst/>
                <a:ea typeface="Calibri" panose="020F0502020204030204" pitchFamily="34" charset="0"/>
                <a:cs typeface="Times New Roman" panose="02020603050405020304" pitchFamily="18" charset="0"/>
              </a:rPr>
              <a:t>дашборда</a:t>
            </a:r>
            <a:r>
              <a:rPr lang="ru-RU" sz="1500" dirty="0">
                <a:solidFill>
                  <a:schemeClr val="tx1"/>
                </a:solidFill>
                <a:effectLst/>
                <a:ea typeface="Calibri" panose="020F0502020204030204" pitchFamily="34" charset="0"/>
                <a:cs typeface="Times New Roman" panose="02020603050405020304" pitchFamily="18" charset="0"/>
              </a:rPr>
              <a:t> разместятся две гистограммы с накоплением, содержащие сведения о зарегистрированных преступлениях, количестве предварительно расследованных уголовных дел и количестве уголовных дел, направленных в суд. Каждая из гистограмм будет визуализировать указанные выше данные по одному из исследуемых нами регионов. </a:t>
            </a:r>
          </a:p>
          <a:p>
            <a:pPr indent="449580" algn="just">
              <a:lnSpc>
                <a:spcPct val="150000"/>
              </a:lnSpc>
            </a:pPr>
            <a:r>
              <a:rPr lang="ru-RU" sz="1500" dirty="0">
                <a:solidFill>
                  <a:schemeClr val="tx1"/>
                </a:solidFill>
                <a:effectLst/>
                <a:ea typeface="Calibri" panose="020F0502020204030204" pitchFamily="34" charset="0"/>
                <a:cs typeface="Times New Roman" panose="02020603050405020304" pitchFamily="18" charset="0"/>
              </a:rPr>
              <a:t>Нижняя часть </a:t>
            </a:r>
            <a:r>
              <a:rPr lang="ru-RU" sz="1500" dirty="0" err="1">
                <a:solidFill>
                  <a:schemeClr val="tx1"/>
                </a:solidFill>
                <a:effectLst/>
                <a:ea typeface="Calibri" panose="020F0502020204030204" pitchFamily="34" charset="0"/>
                <a:cs typeface="Times New Roman" panose="02020603050405020304" pitchFamily="18" charset="0"/>
              </a:rPr>
              <a:t>дашборда</a:t>
            </a:r>
            <a:r>
              <a:rPr lang="ru-RU" sz="1500" dirty="0">
                <a:solidFill>
                  <a:schemeClr val="tx1"/>
                </a:solidFill>
                <a:effectLst/>
                <a:ea typeface="Calibri" panose="020F0502020204030204" pitchFamily="34" charset="0"/>
                <a:cs typeface="Times New Roman" panose="02020603050405020304" pitchFamily="18" charset="0"/>
              </a:rPr>
              <a:t> будет состоять из трех линейчатых гистограмм с группировкой, каждая из которых представит визуализированными данные о регистрации преступлений (первая гистограмма), количестве предварительно расследованных уголовных дел (вторая гистограмма) и уголовных дел, направленных в суд (третья гистограмма), в зависимости от направленности и характера совершенного деяния, а также от конкретных преступлений. </a:t>
            </a:r>
          </a:p>
          <a:p>
            <a:pPr marL="0" indent="0">
              <a:buNone/>
            </a:pPr>
            <a:endParaRPr lang="ru-RU" dirty="0">
              <a:solidFill>
                <a:schemeClr val="tx1"/>
              </a:solidFill>
            </a:endParaRPr>
          </a:p>
        </p:txBody>
      </p:sp>
    </p:spTree>
    <p:extLst>
      <p:ext uri="{BB962C8B-B14F-4D97-AF65-F5344CB8AC3E}">
        <p14:creationId xmlns:p14="http://schemas.microsoft.com/office/powerpoint/2010/main" val="38585256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4D59932F-76F2-F7C3-EE39-19EDF28E8B8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25344" y="2933683"/>
            <a:ext cx="8195031" cy="1304942"/>
          </a:xfrm>
          <a:prstGeom prst="rect">
            <a:avLst/>
          </a:prstGeom>
          <a:noFill/>
          <a:ln>
            <a:noFill/>
          </a:ln>
        </p:spPr>
      </p:pic>
      <p:sp>
        <p:nvSpPr>
          <p:cNvPr id="6" name="TextBox 5">
            <a:extLst>
              <a:ext uri="{FF2B5EF4-FFF2-40B4-BE49-F238E27FC236}">
                <a16:creationId xmlns:a16="http://schemas.microsoft.com/office/drawing/2014/main" id="{703AE04E-65E2-F131-907D-21A8B9562B04}"/>
              </a:ext>
            </a:extLst>
          </p:cNvPr>
          <p:cNvSpPr txBox="1"/>
          <p:nvPr/>
        </p:nvSpPr>
        <p:spPr>
          <a:xfrm>
            <a:off x="2425344" y="761342"/>
            <a:ext cx="8362950" cy="1020857"/>
          </a:xfrm>
          <a:prstGeom prst="rect">
            <a:avLst/>
          </a:prstGeom>
          <a:noFill/>
        </p:spPr>
        <p:txBody>
          <a:bodyPr wrap="square">
            <a:spAutoFit/>
          </a:bodyPr>
          <a:lstStyle/>
          <a:p>
            <a:pPr algn="ctr">
              <a:lnSpc>
                <a:spcPct val="150000"/>
              </a:lnSpc>
            </a:pPr>
            <a:r>
              <a:rPr lang="ru-RU" sz="1400" b="1" dirty="0">
                <a:ea typeface="Calibri" panose="020F0502020204030204" pitchFamily="34" charset="0"/>
                <a:cs typeface="Times New Roman" panose="02020603050405020304" pitchFamily="18" charset="0"/>
              </a:rPr>
              <a:t>К</a:t>
            </a:r>
            <a:r>
              <a:rPr lang="ru-RU" sz="1400" b="1" dirty="0">
                <a:effectLst/>
                <a:ea typeface="Calibri" panose="020F0502020204030204" pitchFamily="34" charset="0"/>
                <a:cs typeface="Times New Roman" panose="02020603050405020304" pitchFamily="18" charset="0"/>
              </a:rPr>
              <a:t>арточки, отображающие процент количества направленных уголовных дел в суд от количества предварительно расследованных,</a:t>
            </a:r>
          </a:p>
          <a:p>
            <a:pPr algn="ctr">
              <a:lnSpc>
                <a:spcPct val="150000"/>
              </a:lnSpc>
            </a:pPr>
            <a:r>
              <a:rPr lang="ru-RU" sz="1400" b="1" dirty="0">
                <a:effectLst/>
                <a:ea typeface="Calibri" panose="020F0502020204030204" pitchFamily="34" charset="0"/>
                <a:cs typeface="Times New Roman" panose="02020603050405020304" pitchFamily="18" charset="0"/>
              </a:rPr>
              <a:t>и фигур-прямоугольников, выполняющих функцию подписи карточек.</a:t>
            </a:r>
          </a:p>
        </p:txBody>
      </p:sp>
    </p:spTree>
    <p:extLst>
      <p:ext uri="{BB962C8B-B14F-4D97-AF65-F5344CB8AC3E}">
        <p14:creationId xmlns:p14="http://schemas.microsoft.com/office/powerpoint/2010/main" val="3999033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3AE04E-65E2-F131-907D-21A8B9562B04}"/>
              </a:ext>
            </a:extLst>
          </p:cNvPr>
          <p:cNvSpPr txBox="1"/>
          <p:nvPr/>
        </p:nvSpPr>
        <p:spPr>
          <a:xfrm>
            <a:off x="2425344" y="761342"/>
            <a:ext cx="8362950" cy="697563"/>
          </a:xfrm>
          <a:prstGeom prst="rect">
            <a:avLst/>
          </a:prstGeom>
          <a:noFill/>
        </p:spPr>
        <p:txBody>
          <a:bodyPr wrap="square">
            <a:spAutoFit/>
          </a:bodyPr>
          <a:lstStyle/>
          <a:p>
            <a:pPr algn="ctr">
              <a:lnSpc>
                <a:spcPct val="150000"/>
              </a:lnSpc>
            </a:pPr>
            <a:r>
              <a:rPr lang="ru-RU" sz="1400" b="1" dirty="0">
                <a:effectLst/>
                <a:ea typeface="Calibri" panose="020F0502020204030204" pitchFamily="34" charset="0"/>
              </a:rPr>
              <a:t>Гистограмма с накоплением, визуализирующая количество направленных в суд уголовных дел (на примере г. Санкт-Петербурга)</a:t>
            </a:r>
            <a:r>
              <a:rPr lang="en-US" sz="1400" b="1" dirty="0">
                <a:effectLst/>
                <a:ea typeface="Calibri" panose="020F0502020204030204" pitchFamily="34" charset="0"/>
              </a:rPr>
              <a:t>.</a:t>
            </a:r>
            <a:endParaRPr lang="ru-RU" sz="1400" b="1" dirty="0">
              <a:effectLst/>
              <a:ea typeface="Calibri" panose="020F0502020204030204" pitchFamily="34" charset="0"/>
              <a:cs typeface="Times New Roman" panose="02020603050405020304" pitchFamily="18" charset="0"/>
            </a:endParaRPr>
          </a:p>
        </p:txBody>
      </p:sp>
      <p:pic>
        <p:nvPicPr>
          <p:cNvPr id="7" name="Объект 6">
            <a:extLst>
              <a:ext uri="{FF2B5EF4-FFF2-40B4-BE49-F238E27FC236}">
                <a16:creationId xmlns:a16="http://schemas.microsoft.com/office/drawing/2014/main" id="{C90DD335-A895-15FA-6627-E5EFAFACAA97}"/>
              </a:ext>
            </a:extLst>
          </p:cNvPr>
          <p:cNvPicPr>
            <a:picLocks noGrp="1" noChangeAspect="1"/>
          </p:cNvPicPr>
          <p:nvPr>
            <p:ph idx="1"/>
          </p:nvPr>
        </p:nvPicPr>
        <p:blipFill>
          <a:blip r:embed="rId2"/>
          <a:stretch>
            <a:fillRect/>
          </a:stretch>
        </p:blipFill>
        <p:spPr>
          <a:xfrm>
            <a:off x="2919203" y="1924049"/>
            <a:ext cx="7348747" cy="3714751"/>
          </a:xfrm>
          <a:prstGeom prst="rect">
            <a:avLst/>
          </a:prstGeom>
        </p:spPr>
      </p:pic>
    </p:spTree>
    <p:extLst>
      <p:ext uri="{BB962C8B-B14F-4D97-AF65-F5344CB8AC3E}">
        <p14:creationId xmlns:p14="http://schemas.microsoft.com/office/powerpoint/2010/main" val="38401111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3E631EFC-45D2-256F-8F03-68B2C008D268}"/>
              </a:ext>
            </a:extLst>
          </p:cNvPr>
          <p:cNvPicPr>
            <a:picLocks noGrp="1" noChangeAspect="1"/>
          </p:cNvPicPr>
          <p:nvPr>
            <p:ph idx="1"/>
          </p:nvPr>
        </p:nvPicPr>
        <p:blipFill>
          <a:blip r:embed="rId2"/>
          <a:stretch>
            <a:fillRect/>
          </a:stretch>
        </p:blipFill>
        <p:spPr>
          <a:xfrm>
            <a:off x="3221324" y="2059581"/>
            <a:ext cx="6770402" cy="3674468"/>
          </a:xfrm>
          <a:prstGeom prst="rect">
            <a:avLst/>
          </a:prstGeom>
        </p:spPr>
      </p:pic>
      <p:sp>
        <p:nvSpPr>
          <p:cNvPr id="6" name="TextBox 5">
            <a:extLst>
              <a:ext uri="{FF2B5EF4-FFF2-40B4-BE49-F238E27FC236}">
                <a16:creationId xmlns:a16="http://schemas.microsoft.com/office/drawing/2014/main" id="{01DE9370-C278-4475-65DC-71FDC6A3162A}"/>
              </a:ext>
            </a:extLst>
          </p:cNvPr>
          <p:cNvSpPr txBox="1"/>
          <p:nvPr/>
        </p:nvSpPr>
        <p:spPr>
          <a:xfrm>
            <a:off x="1600200" y="647042"/>
            <a:ext cx="10277475" cy="1343381"/>
          </a:xfrm>
          <a:prstGeom prst="rect">
            <a:avLst/>
          </a:prstGeom>
          <a:noFill/>
        </p:spPr>
        <p:txBody>
          <a:bodyPr wrap="square">
            <a:spAutoFit/>
          </a:bodyPr>
          <a:lstStyle/>
          <a:p>
            <a:pPr algn="ctr">
              <a:lnSpc>
                <a:spcPct val="150000"/>
              </a:lnSpc>
            </a:pPr>
            <a:r>
              <a:rPr lang="ru-RU" sz="1400" b="1" dirty="0">
                <a:effectLst/>
                <a:ea typeface="Calibri" panose="020F0502020204030204" pitchFamily="34" charset="0"/>
                <a:cs typeface="Times New Roman" panose="02020603050405020304" pitchFamily="18" charset="0"/>
              </a:rPr>
              <a:t>Линейчатая гистограмма с группировкой для количества зарегистрированных преступлений в зависимости от характера и направленности совершенных преступлений</a:t>
            </a:r>
          </a:p>
          <a:p>
            <a:pPr algn="ctr">
              <a:lnSpc>
                <a:spcPct val="150000"/>
              </a:lnSpc>
            </a:pPr>
            <a:r>
              <a:rPr lang="ru-RU" sz="1400" b="1" dirty="0">
                <a:effectLst/>
                <a:ea typeface="Calibri" panose="020F0502020204030204" pitchFamily="34" charset="0"/>
                <a:cs typeface="Times New Roman" panose="02020603050405020304" pitchFamily="18" charset="0"/>
              </a:rPr>
              <a:t>в г. Санкт-Петербурге и Ленинградской области.</a:t>
            </a:r>
          </a:p>
          <a:p>
            <a:pPr algn="ctr">
              <a:lnSpc>
                <a:spcPct val="150000"/>
              </a:lnSpc>
            </a:pPr>
            <a:endParaRPr lang="ru-RU" sz="1400" b="1"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7552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D2BCA7E0-8D16-D691-9A81-0B347F2E8026}"/>
              </a:ext>
            </a:extLst>
          </p:cNvPr>
          <p:cNvPicPr>
            <a:picLocks noGrp="1" noChangeAspect="1"/>
          </p:cNvPicPr>
          <p:nvPr>
            <p:ph idx="1"/>
          </p:nvPr>
        </p:nvPicPr>
        <p:blipFill>
          <a:blip r:embed="rId2"/>
          <a:stretch>
            <a:fillRect/>
          </a:stretch>
        </p:blipFill>
        <p:spPr>
          <a:xfrm>
            <a:off x="3115818" y="1847850"/>
            <a:ext cx="7001008" cy="3905250"/>
          </a:xfrm>
          <a:prstGeom prst="rect">
            <a:avLst/>
          </a:prstGeom>
        </p:spPr>
      </p:pic>
      <p:sp>
        <p:nvSpPr>
          <p:cNvPr id="7" name="TextBox 6">
            <a:extLst>
              <a:ext uri="{FF2B5EF4-FFF2-40B4-BE49-F238E27FC236}">
                <a16:creationId xmlns:a16="http://schemas.microsoft.com/office/drawing/2014/main" id="{4351380B-9B0C-24A4-81F0-76B32127FD45}"/>
              </a:ext>
            </a:extLst>
          </p:cNvPr>
          <p:cNvSpPr txBox="1"/>
          <p:nvPr/>
        </p:nvSpPr>
        <p:spPr>
          <a:xfrm>
            <a:off x="1796672" y="676568"/>
            <a:ext cx="9639300" cy="697563"/>
          </a:xfrm>
          <a:prstGeom prst="rect">
            <a:avLst/>
          </a:prstGeom>
          <a:noFill/>
        </p:spPr>
        <p:txBody>
          <a:bodyPr wrap="square">
            <a:spAutoFit/>
          </a:bodyPr>
          <a:lstStyle/>
          <a:p>
            <a:pPr algn="ctr">
              <a:lnSpc>
                <a:spcPct val="150000"/>
              </a:lnSpc>
            </a:pPr>
            <a:r>
              <a:rPr lang="ru-RU" sz="1400" b="1" dirty="0">
                <a:effectLst/>
                <a:ea typeface="Calibri" panose="020F0502020204030204" pitchFamily="34" charset="0"/>
              </a:rPr>
              <a:t>Добавление фигур-прямоугольников, являющихся кнопками переключения между различными гистограммами.</a:t>
            </a:r>
            <a:endParaRPr lang="ru-RU" sz="1400" b="1"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830722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CE6913D8-207F-535D-8BB4-71C715DDDCEB}"/>
              </a:ext>
            </a:extLst>
          </p:cNvPr>
          <p:cNvPicPr>
            <a:picLocks noGrp="1" noChangeAspect="1"/>
          </p:cNvPicPr>
          <p:nvPr>
            <p:ph idx="1"/>
          </p:nvPr>
        </p:nvPicPr>
        <p:blipFill>
          <a:blip r:embed="rId2"/>
          <a:stretch>
            <a:fillRect/>
          </a:stretch>
        </p:blipFill>
        <p:spPr>
          <a:xfrm>
            <a:off x="5457825" y="178915"/>
            <a:ext cx="1981200" cy="5513860"/>
          </a:xfrm>
          <a:prstGeom prst="rect">
            <a:avLst/>
          </a:prstGeom>
        </p:spPr>
      </p:pic>
      <p:sp>
        <p:nvSpPr>
          <p:cNvPr id="6" name="TextBox 5">
            <a:extLst>
              <a:ext uri="{FF2B5EF4-FFF2-40B4-BE49-F238E27FC236}">
                <a16:creationId xmlns:a16="http://schemas.microsoft.com/office/drawing/2014/main" id="{F95E503A-BBEF-FF3F-EE3B-A057B8287E34}"/>
              </a:ext>
            </a:extLst>
          </p:cNvPr>
          <p:cNvSpPr txBox="1"/>
          <p:nvPr/>
        </p:nvSpPr>
        <p:spPr>
          <a:xfrm>
            <a:off x="1247775" y="5768975"/>
            <a:ext cx="10582275" cy="1423788"/>
          </a:xfrm>
          <a:prstGeom prst="rect">
            <a:avLst/>
          </a:prstGeom>
          <a:noFill/>
        </p:spPr>
        <p:txBody>
          <a:bodyPr wrap="square">
            <a:spAutoFit/>
          </a:bodyPr>
          <a:lstStyle/>
          <a:p>
            <a:pPr algn="ctr">
              <a:lnSpc>
                <a:spcPct val="150000"/>
              </a:lnSpc>
            </a:pPr>
            <a:r>
              <a:rPr lang="ru-RU" sz="1400" b="1" dirty="0">
                <a:effectLst/>
                <a:ea typeface="Calibri" panose="020F0502020204030204" pitchFamily="34" charset="0"/>
                <a:cs typeface="Times New Roman" panose="02020603050405020304" pitchFamily="18" charset="0"/>
              </a:rPr>
              <a:t>Пример включения и сокрытия визуальных элементов при создании закладки</a:t>
            </a:r>
          </a:p>
          <a:p>
            <a:pPr algn="ctr">
              <a:lnSpc>
                <a:spcPct val="150000"/>
              </a:lnSpc>
            </a:pPr>
            <a:r>
              <a:rPr lang="ru-RU" sz="1400" b="1" dirty="0">
                <a:effectLst/>
                <a:ea typeface="Calibri" panose="020F0502020204030204" pitchFamily="34" charset="0"/>
                <a:cs typeface="Times New Roman" panose="02020603050405020304" pitchFamily="18" charset="0"/>
              </a:rPr>
              <a:t>для отображения гистограммы с данными о количестве направленных в суд уголовных дел</a:t>
            </a:r>
          </a:p>
          <a:p>
            <a:pPr algn="ctr">
              <a:lnSpc>
                <a:spcPct val="150000"/>
              </a:lnSpc>
            </a:pPr>
            <a:r>
              <a:rPr lang="ru-RU" sz="1400" b="1" dirty="0">
                <a:effectLst/>
                <a:ea typeface="Calibri" panose="020F0502020204030204" pitchFamily="34" charset="0"/>
                <a:cs typeface="Times New Roman" panose="02020603050405020304" pitchFamily="18" charset="0"/>
              </a:rPr>
              <a:t>в г. Санкт-Петербурге.</a:t>
            </a:r>
          </a:p>
          <a:p>
            <a:pPr algn="ctr">
              <a:lnSpc>
                <a:spcPct val="150000"/>
              </a:lnSpc>
            </a:pPr>
            <a:endParaRPr lang="ru-RU" sz="1800" b="1"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896757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B2FC6CA8-50A5-E89D-35E2-47BF6E3336E4}"/>
              </a:ext>
            </a:extLst>
          </p:cNvPr>
          <p:cNvPicPr>
            <a:picLocks noGrp="1" noChangeAspect="1"/>
          </p:cNvPicPr>
          <p:nvPr>
            <p:ph idx="1"/>
          </p:nvPr>
        </p:nvPicPr>
        <p:blipFill>
          <a:blip r:embed="rId2"/>
          <a:stretch>
            <a:fillRect/>
          </a:stretch>
        </p:blipFill>
        <p:spPr>
          <a:xfrm>
            <a:off x="785605" y="2819400"/>
            <a:ext cx="11127742" cy="1765333"/>
          </a:xfrm>
          <a:prstGeom prst="rect">
            <a:avLst/>
          </a:prstGeom>
        </p:spPr>
      </p:pic>
      <p:sp>
        <p:nvSpPr>
          <p:cNvPr id="6" name="TextBox 5">
            <a:extLst>
              <a:ext uri="{FF2B5EF4-FFF2-40B4-BE49-F238E27FC236}">
                <a16:creationId xmlns:a16="http://schemas.microsoft.com/office/drawing/2014/main" id="{0AA6B652-F779-03CA-D553-48C6B1C7C7D0}"/>
              </a:ext>
            </a:extLst>
          </p:cNvPr>
          <p:cNvSpPr txBox="1"/>
          <p:nvPr/>
        </p:nvSpPr>
        <p:spPr>
          <a:xfrm>
            <a:off x="1887014" y="771818"/>
            <a:ext cx="8924925" cy="697563"/>
          </a:xfrm>
          <a:prstGeom prst="rect">
            <a:avLst/>
          </a:prstGeom>
          <a:noFill/>
        </p:spPr>
        <p:txBody>
          <a:bodyPr wrap="square">
            <a:spAutoFit/>
          </a:bodyPr>
          <a:lstStyle/>
          <a:p>
            <a:pPr algn="ctr">
              <a:lnSpc>
                <a:spcPct val="150000"/>
              </a:lnSpc>
            </a:pPr>
            <a:r>
              <a:rPr lang="ru-RU" sz="1400" b="1" dirty="0">
                <a:effectLst/>
                <a:ea typeface="Calibri" panose="020F0502020204030204" pitchFamily="34" charset="0"/>
              </a:rPr>
              <a:t>Добавление фигур-прямоугольников, являющихся кнопками переключения между различными гистограммами.</a:t>
            </a:r>
            <a:endParaRPr lang="ru-RU" sz="1400" b="1"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085890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F4C1935B-368E-9190-6415-CEF376471AE8}"/>
              </a:ext>
            </a:extLst>
          </p:cNvPr>
          <p:cNvPicPr>
            <a:picLocks noGrp="1" noChangeAspect="1"/>
          </p:cNvPicPr>
          <p:nvPr>
            <p:ph idx="1"/>
          </p:nvPr>
        </p:nvPicPr>
        <p:blipFill>
          <a:blip r:embed="rId2"/>
          <a:stretch>
            <a:fillRect/>
          </a:stretch>
        </p:blipFill>
        <p:spPr>
          <a:xfrm>
            <a:off x="2497675" y="2876543"/>
            <a:ext cx="8228356" cy="1104914"/>
          </a:xfrm>
          <a:prstGeom prst="rect">
            <a:avLst/>
          </a:prstGeom>
        </p:spPr>
      </p:pic>
      <p:sp>
        <p:nvSpPr>
          <p:cNvPr id="6" name="TextBox 5">
            <a:extLst>
              <a:ext uri="{FF2B5EF4-FFF2-40B4-BE49-F238E27FC236}">
                <a16:creationId xmlns:a16="http://schemas.microsoft.com/office/drawing/2014/main" id="{28F2EAA4-4326-E42B-934B-E6949FED8E50}"/>
              </a:ext>
            </a:extLst>
          </p:cNvPr>
          <p:cNvSpPr txBox="1"/>
          <p:nvPr/>
        </p:nvSpPr>
        <p:spPr>
          <a:xfrm>
            <a:off x="1571625" y="733718"/>
            <a:ext cx="9715499" cy="374398"/>
          </a:xfrm>
          <a:prstGeom prst="rect">
            <a:avLst/>
          </a:prstGeom>
          <a:noFill/>
        </p:spPr>
        <p:txBody>
          <a:bodyPr wrap="square">
            <a:spAutoFit/>
          </a:bodyPr>
          <a:lstStyle/>
          <a:p>
            <a:pPr algn="ctr">
              <a:lnSpc>
                <a:spcPct val="150000"/>
              </a:lnSpc>
            </a:pPr>
            <a:r>
              <a:rPr lang="ru-RU" sz="1400" b="1" dirty="0">
                <a:effectLst/>
                <a:ea typeface="Calibri" panose="020F0502020204030204" pitchFamily="34" charset="0"/>
              </a:rPr>
              <a:t>Созданные для отчета временной фильтр и фильтр по регионам.</a:t>
            </a:r>
            <a:endParaRPr lang="ru-RU" sz="1400" b="1"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084769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4BC403-4DB3-1145-34F4-BEC9523CC914}"/>
              </a:ext>
            </a:extLst>
          </p:cNvPr>
          <p:cNvSpPr>
            <a:spLocks noGrp="1"/>
          </p:cNvSpPr>
          <p:nvPr>
            <p:ph type="title"/>
          </p:nvPr>
        </p:nvSpPr>
        <p:spPr/>
        <p:txBody>
          <a:bodyPr/>
          <a:lstStyle/>
          <a:p>
            <a:pPr algn="ctr"/>
            <a:r>
              <a:rPr lang="ru-RU" sz="2400" b="1" dirty="0">
                <a:solidFill>
                  <a:schemeClr val="tx1"/>
                </a:solidFill>
                <a:effectLst/>
                <a:ea typeface="Calibri" panose="020F0502020204030204" pitchFamily="34" charset="0"/>
                <a:cs typeface="Times New Roman" panose="02020603050405020304" pitchFamily="18" charset="0"/>
              </a:rPr>
              <a:t>ЗАКЛЮЧЕНИЕ</a:t>
            </a:r>
            <a:br>
              <a:rPr lang="ru-RU" sz="1800" dirty="0">
                <a:effectLst/>
                <a:ea typeface="Calibri" panose="020F0502020204030204" pitchFamily="34" charset="0"/>
                <a:cs typeface="Times New Roman" panose="02020603050405020304" pitchFamily="18" charset="0"/>
              </a:rPr>
            </a:br>
            <a:endParaRPr lang="ru-RU" dirty="0"/>
          </a:p>
        </p:txBody>
      </p:sp>
      <p:sp>
        <p:nvSpPr>
          <p:cNvPr id="3" name="Объект 2">
            <a:extLst>
              <a:ext uri="{FF2B5EF4-FFF2-40B4-BE49-F238E27FC236}">
                <a16:creationId xmlns:a16="http://schemas.microsoft.com/office/drawing/2014/main" id="{BCA3C807-8350-0CAA-9A3D-12DDBECFC1D4}"/>
              </a:ext>
            </a:extLst>
          </p:cNvPr>
          <p:cNvSpPr>
            <a:spLocks noGrp="1"/>
          </p:cNvSpPr>
          <p:nvPr>
            <p:ph idx="1"/>
          </p:nvPr>
        </p:nvSpPr>
        <p:spPr>
          <a:xfrm>
            <a:off x="2589212" y="1076325"/>
            <a:ext cx="8915400" cy="5553075"/>
          </a:xfrm>
        </p:spPr>
        <p:txBody>
          <a:bodyPr>
            <a:normAutofit fontScale="92500" lnSpcReduction="10000"/>
          </a:bodyPr>
          <a:lstStyle/>
          <a:p>
            <a:pPr indent="0" algn="just">
              <a:lnSpc>
                <a:spcPct val="150000"/>
              </a:lnSpc>
              <a:buNone/>
            </a:pPr>
            <a:r>
              <a:rPr lang="ru-RU" sz="1600" dirty="0">
                <a:solidFill>
                  <a:schemeClr val="tx1"/>
                </a:solidFill>
                <a:effectLst/>
                <a:ea typeface="Calibri" panose="020F0502020204030204" pitchFamily="34" charset="0"/>
                <a:cs typeface="Times New Roman" panose="02020603050405020304" pitchFamily="18" charset="0"/>
              </a:rPr>
              <a:t>В созданном проекте путем использования мощных информационных инструментов аналитики мы добились выполнения поставленных перед нами целей, исправив указанные выше выявленные недостатки посредством детального изучения данных на примере показателей количества зарегистрированных преступлений, количества предварительно расследованных и направленных в суд уголовных дел на территории г. Санкт-Петербурга и Ленинградской области, а также их визуализации при помощи создания отчета в </a:t>
            </a:r>
            <a:r>
              <a:rPr lang="en-US" sz="1600" dirty="0">
                <a:solidFill>
                  <a:schemeClr val="tx1"/>
                </a:solidFill>
                <a:effectLst/>
                <a:ea typeface="Calibri" panose="020F0502020204030204" pitchFamily="34" charset="0"/>
                <a:cs typeface="Times New Roman" panose="02020603050405020304" pitchFamily="18" charset="0"/>
              </a:rPr>
              <a:t>Microsoft Power BI</a:t>
            </a:r>
            <a:r>
              <a:rPr lang="ru-RU" sz="1600" dirty="0">
                <a:solidFill>
                  <a:schemeClr val="tx1"/>
                </a:solidFill>
                <a:effectLst/>
                <a:ea typeface="Calibri" panose="020F0502020204030204" pitchFamily="34" charset="0"/>
                <a:cs typeface="Times New Roman" panose="02020603050405020304" pitchFamily="18" charset="0"/>
              </a:rPr>
              <a:t>, являющимся общепризнанным мировым лидером на рынке представленных предложений по аналитике данных.</a:t>
            </a:r>
          </a:p>
          <a:p>
            <a:pPr indent="0" algn="just">
              <a:lnSpc>
                <a:spcPct val="150000"/>
              </a:lnSpc>
              <a:buNone/>
            </a:pPr>
            <a:r>
              <a:rPr lang="ru-RU" sz="1600" dirty="0">
                <a:solidFill>
                  <a:schemeClr val="tx1"/>
                </a:solidFill>
                <a:effectLst/>
                <a:ea typeface="Calibri" panose="020F0502020204030204" pitchFamily="34" charset="0"/>
                <a:cs typeface="Times New Roman" panose="02020603050405020304" pitchFamily="18" charset="0"/>
              </a:rPr>
              <a:t>Внедрение технологий информационно-технологической аналитики данных в юриспруденцию позволит существенно сэкономить время по исследованию необходимых показателей, переведя количественную информацию в качественную, выявить наметившиеся тенденции по состоянию преступности в пределах исследуемого региона и эффективности работы правоохранительных органов на его территории, и при необходимости приведет к качественному и эффективному прогнозированию состояния сферы уголовного судопроизводства в будущие периоды. </a:t>
            </a:r>
          </a:p>
          <a:p>
            <a:pPr marL="0" indent="0">
              <a:buNone/>
            </a:pPr>
            <a:endParaRPr lang="ru-RU" dirty="0">
              <a:solidFill>
                <a:schemeClr val="tx1"/>
              </a:solidFill>
            </a:endParaRPr>
          </a:p>
        </p:txBody>
      </p:sp>
    </p:spTree>
    <p:extLst>
      <p:ext uri="{BB962C8B-B14F-4D97-AF65-F5344CB8AC3E}">
        <p14:creationId xmlns:p14="http://schemas.microsoft.com/office/powerpoint/2010/main" val="28373035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595F25-0E38-E33C-2E36-64104758A96A}"/>
              </a:ext>
            </a:extLst>
          </p:cNvPr>
          <p:cNvSpPr>
            <a:spLocks noGrp="1"/>
          </p:cNvSpPr>
          <p:nvPr>
            <p:ph type="title"/>
          </p:nvPr>
        </p:nvSpPr>
        <p:spPr>
          <a:xfrm>
            <a:off x="2038350" y="493030"/>
            <a:ext cx="8911687" cy="1280890"/>
          </a:xfrm>
        </p:spPr>
        <p:txBody>
          <a:bodyPr>
            <a:normAutofit/>
          </a:bodyPr>
          <a:lstStyle/>
          <a:p>
            <a:pPr algn="ctr"/>
            <a:r>
              <a:rPr lang="ru-RU" sz="2400" b="1" dirty="0">
                <a:solidFill>
                  <a:schemeClr val="tx1"/>
                </a:solidFill>
                <a:latin typeface="+mn-lt"/>
              </a:rPr>
              <a:t>СПИСОК ИСПОЛЬЗОВАННОЙ ЛИТЕРАТУРЫ</a:t>
            </a:r>
          </a:p>
        </p:txBody>
      </p:sp>
      <p:sp>
        <p:nvSpPr>
          <p:cNvPr id="3" name="Объект 2">
            <a:extLst>
              <a:ext uri="{FF2B5EF4-FFF2-40B4-BE49-F238E27FC236}">
                <a16:creationId xmlns:a16="http://schemas.microsoft.com/office/drawing/2014/main" id="{E1BA1F9F-57C5-A5DB-ECB0-714256B62200}"/>
              </a:ext>
            </a:extLst>
          </p:cNvPr>
          <p:cNvSpPr>
            <a:spLocks noGrp="1"/>
          </p:cNvSpPr>
          <p:nvPr>
            <p:ph idx="1"/>
          </p:nvPr>
        </p:nvSpPr>
        <p:spPr>
          <a:xfrm>
            <a:off x="2038350" y="904875"/>
            <a:ext cx="9466262" cy="6191250"/>
          </a:xfrm>
        </p:spPr>
        <p:txBody>
          <a:bodyPr>
            <a:normAutofit fontScale="32500" lnSpcReduction="20000"/>
          </a:bodyPr>
          <a:lstStyle/>
          <a:p>
            <a:pPr marL="0" indent="0" algn="ctr">
              <a:lnSpc>
                <a:spcPct val="150000"/>
              </a:lnSpc>
              <a:buNone/>
            </a:pPr>
            <a:endParaRPr lang="ru-RU"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ru-RU" sz="3700" dirty="0">
                <a:solidFill>
                  <a:schemeClr val="tx1"/>
                </a:solidFill>
                <a:effectLst/>
                <a:ea typeface="Calibri" panose="020F0502020204030204" pitchFamily="34" charset="0"/>
                <a:cs typeface="Times New Roman" panose="02020603050405020304" pitchFamily="18" charset="0"/>
              </a:rPr>
              <a:t>Карпова И.П. Базы данных. Учебное пособие. – Московский государственный институт электроники и математики (Технический университет). – М., 2009.</a:t>
            </a:r>
          </a:p>
          <a:p>
            <a:pPr algn="just">
              <a:lnSpc>
                <a:spcPct val="150000"/>
              </a:lnSpc>
            </a:pPr>
            <a:r>
              <a:rPr lang="ru-RU" sz="3700" dirty="0">
                <a:solidFill>
                  <a:schemeClr val="tx1"/>
                </a:solidFill>
                <a:effectLst/>
                <a:ea typeface="Calibri" panose="020F0502020204030204" pitchFamily="34" charset="0"/>
                <a:cs typeface="Times New Roman" panose="02020603050405020304" pitchFamily="18" charset="0"/>
              </a:rPr>
              <a:t>Криминология. Учебник для вузов. / Под ред. Бурлакова </a:t>
            </a:r>
            <a:r>
              <a:rPr lang="ru-RU" sz="3700" dirty="0" err="1">
                <a:solidFill>
                  <a:schemeClr val="tx1"/>
                </a:solidFill>
                <a:effectLst/>
                <a:ea typeface="Calibri" panose="020F0502020204030204" pitchFamily="34" charset="0"/>
                <a:cs typeface="Times New Roman" panose="02020603050405020304" pitchFamily="18" charset="0"/>
              </a:rPr>
              <a:t>В.Н.,Кропачева</a:t>
            </a:r>
            <a:r>
              <a:rPr lang="ru-RU" sz="3700" dirty="0">
                <a:solidFill>
                  <a:schemeClr val="tx1"/>
                </a:solidFill>
                <a:effectLst/>
                <a:ea typeface="Calibri" panose="020F0502020204030204" pitchFamily="34" charset="0"/>
                <a:cs typeface="Times New Roman" panose="02020603050405020304" pitchFamily="18" charset="0"/>
              </a:rPr>
              <a:t> Н.М. – СПб.: Санкт-Петербургский государственный университет, 2015.</a:t>
            </a:r>
          </a:p>
          <a:p>
            <a:pPr algn="just">
              <a:lnSpc>
                <a:spcPct val="150000"/>
              </a:lnSpc>
            </a:pPr>
            <a:r>
              <a:rPr lang="ru-RU" sz="3700" dirty="0">
                <a:solidFill>
                  <a:schemeClr val="tx1"/>
                </a:solidFill>
                <a:effectLst/>
                <a:ea typeface="Calibri" panose="020F0502020204030204" pitchFamily="34" charset="0"/>
                <a:cs typeface="Times New Roman" panose="02020603050405020304" pitchFamily="18" charset="0"/>
              </a:rPr>
              <a:t>Методика анализа преступности: Методическое пособие. М.,2016</a:t>
            </a:r>
          </a:p>
          <a:p>
            <a:pPr algn="just">
              <a:lnSpc>
                <a:spcPct val="150000"/>
              </a:lnSpc>
            </a:pPr>
            <a:r>
              <a:rPr lang="ru-RU" sz="3700" dirty="0">
                <a:solidFill>
                  <a:schemeClr val="tx1"/>
                </a:solidFill>
                <a:effectLst/>
                <a:ea typeface="Calibri" panose="020F0502020204030204" pitchFamily="34" charset="0"/>
                <a:cs typeface="Times New Roman" panose="02020603050405020304" pitchFamily="18" charset="0"/>
              </a:rPr>
              <a:t>Остроумов С.С. Советская судебная статистика. М., 2016</a:t>
            </a:r>
          </a:p>
          <a:p>
            <a:pPr algn="just">
              <a:lnSpc>
                <a:spcPct val="150000"/>
              </a:lnSpc>
            </a:pPr>
            <a:r>
              <a:rPr lang="ru-RU" sz="3700" dirty="0" err="1">
                <a:solidFill>
                  <a:schemeClr val="tx1"/>
                </a:solidFill>
                <a:effectLst/>
                <a:ea typeface="Calibri" panose="020F0502020204030204" pitchFamily="34" charset="0"/>
                <a:cs typeface="Times New Roman" panose="02020603050405020304" pitchFamily="18" charset="0"/>
              </a:rPr>
              <a:t>Савюк</a:t>
            </a:r>
            <a:r>
              <a:rPr lang="ru-RU" sz="3700" dirty="0">
                <a:solidFill>
                  <a:schemeClr val="tx1"/>
                </a:solidFill>
                <a:effectLst/>
                <a:ea typeface="Calibri" panose="020F0502020204030204" pitchFamily="34" charset="0"/>
                <a:cs typeface="Times New Roman" panose="02020603050405020304" pitchFamily="18" charset="0"/>
              </a:rPr>
              <a:t> Л.К. Правовая статистика. Учебник. М., 2017</a:t>
            </a:r>
          </a:p>
          <a:p>
            <a:pPr algn="just">
              <a:lnSpc>
                <a:spcPct val="150000"/>
              </a:lnSpc>
            </a:pPr>
            <a:r>
              <a:rPr lang="ru-RU" sz="3700" dirty="0">
                <a:solidFill>
                  <a:schemeClr val="tx1"/>
                </a:solidFill>
                <a:effectLst/>
                <a:ea typeface="Calibri" panose="020F0502020204030204" pitchFamily="34" charset="0"/>
                <a:cs typeface="Times New Roman" panose="02020603050405020304" pitchFamily="18" charset="0"/>
              </a:rPr>
              <a:t>http://cdep.ru/?id=79</a:t>
            </a:r>
          </a:p>
          <a:p>
            <a:pPr algn="just">
              <a:lnSpc>
                <a:spcPct val="150000"/>
              </a:lnSpc>
            </a:pPr>
            <a:r>
              <a:rPr lang="ru-RU" sz="3700" dirty="0">
                <a:solidFill>
                  <a:schemeClr val="tx1"/>
                </a:solidFill>
                <a:effectLst/>
                <a:ea typeface="Calibri" panose="020F0502020204030204" pitchFamily="34" charset="0"/>
                <a:cs typeface="Times New Roman" panose="02020603050405020304" pitchFamily="18" charset="0"/>
              </a:rPr>
              <a:t>http://crimestat.ru/offenses_map</a:t>
            </a:r>
          </a:p>
          <a:p>
            <a:pPr algn="just">
              <a:lnSpc>
                <a:spcPct val="150000"/>
              </a:lnSpc>
            </a:pPr>
            <a:r>
              <a:rPr lang="ru-RU" sz="3700" dirty="0">
                <a:solidFill>
                  <a:schemeClr val="tx1"/>
                </a:solidFill>
                <a:effectLst/>
                <a:ea typeface="Calibri" panose="020F0502020204030204" pitchFamily="34" charset="0"/>
                <a:cs typeface="Times New Roman" panose="02020603050405020304" pitchFamily="18" charset="0"/>
              </a:rPr>
              <a:t>https://epp.genproc.gov.ru/web/gprf/activity/crimestat</a:t>
            </a:r>
          </a:p>
          <a:p>
            <a:pPr algn="just">
              <a:lnSpc>
                <a:spcPct val="150000"/>
              </a:lnSpc>
            </a:pPr>
            <a:r>
              <a:rPr lang="ru-RU" sz="3700" dirty="0">
                <a:solidFill>
                  <a:schemeClr val="tx1"/>
                </a:solidFill>
                <a:effectLst/>
                <a:ea typeface="Calibri" panose="020F0502020204030204" pitchFamily="34" charset="0"/>
                <a:cs typeface="Times New Roman" panose="02020603050405020304" pitchFamily="18" charset="0"/>
              </a:rPr>
              <a:t>https://learn.microsoft.com/ru-ru/power-bi/transform-model/desktop-bidirectional-filtering</a:t>
            </a:r>
          </a:p>
          <a:p>
            <a:pPr algn="just">
              <a:lnSpc>
                <a:spcPct val="150000"/>
              </a:lnSpc>
            </a:pPr>
            <a:r>
              <a:rPr lang="ru-RU" sz="3700" dirty="0">
                <a:solidFill>
                  <a:schemeClr val="tx1"/>
                </a:solidFill>
                <a:effectLst/>
                <a:ea typeface="Calibri" panose="020F0502020204030204" pitchFamily="34" charset="0"/>
                <a:cs typeface="Times New Roman" panose="02020603050405020304" pitchFamily="18" charset="0"/>
              </a:rPr>
              <a:t>https://learn.microsoft.com/ru-ru/power-bi/transform-model/desktop-calculated-tables</a:t>
            </a:r>
          </a:p>
          <a:p>
            <a:pPr algn="just">
              <a:lnSpc>
                <a:spcPct val="150000"/>
              </a:lnSpc>
            </a:pPr>
            <a:r>
              <a:rPr lang="ru-RU" sz="3700" dirty="0">
                <a:solidFill>
                  <a:schemeClr val="tx1"/>
                </a:solidFill>
                <a:effectLst/>
                <a:ea typeface="Calibri" panose="020F0502020204030204" pitchFamily="34" charset="0"/>
                <a:cs typeface="Times New Roman" panose="02020603050405020304" pitchFamily="18" charset="0"/>
              </a:rPr>
              <a:t>https://learn.microsoft.com/ru-ru/power-bi/transform-model/desktop-measures</a:t>
            </a:r>
          </a:p>
          <a:p>
            <a:pPr algn="just">
              <a:lnSpc>
                <a:spcPct val="150000"/>
              </a:lnSpc>
            </a:pPr>
            <a:r>
              <a:rPr lang="ru-RU" sz="3700" dirty="0">
                <a:solidFill>
                  <a:schemeClr val="tx1"/>
                </a:solidFill>
                <a:effectLst/>
                <a:ea typeface="Calibri" panose="020F0502020204030204" pitchFamily="34" charset="0"/>
                <a:cs typeface="Times New Roman" panose="02020603050405020304" pitchFamily="18" charset="0"/>
              </a:rPr>
              <a:t>https://learn.microsoft.com/ru-ru/power-bi/transform-model/desktop-tutorial-create-calculated-columns</a:t>
            </a:r>
          </a:p>
          <a:p>
            <a:pPr algn="just">
              <a:lnSpc>
                <a:spcPct val="150000"/>
              </a:lnSpc>
            </a:pPr>
            <a:r>
              <a:rPr lang="ru-RU" sz="3700" dirty="0">
                <a:solidFill>
                  <a:schemeClr val="tx1"/>
                </a:solidFill>
                <a:effectLst/>
                <a:ea typeface="Calibri" panose="020F0502020204030204" pitchFamily="34" charset="0"/>
                <a:cs typeface="Times New Roman" panose="02020603050405020304" pitchFamily="18" charset="0"/>
              </a:rPr>
              <a:t>https://learn.microsoft.com/ru-ru/power-bi/visuals/power-bi-report-visualizations</a:t>
            </a:r>
          </a:p>
          <a:p>
            <a:pPr algn="just">
              <a:lnSpc>
                <a:spcPct val="150000"/>
              </a:lnSpc>
            </a:pPr>
            <a:r>
              <a:rPr lang="ru-RU" sz="3700" dirty="0">
                <a:solidFill>
                  <a:schemeClr val="tx1"/>
                </a:solidFill>
                <a:effectLst/>
                <a:ea typeface="Times New Roman" panose="02020603050405020304" pitchFamily="18" charset="0"/>
                <a:cs typeface="Times New Roman" panose="02020603050405020304" pitchFamily="18" charset="0"/>
              </a:rPr>
              <a:t>https://powerbi.microsoft.com/ru-ru/why-power-bi/</a:t>
            </a:r>
            <a:endParaRPr lang="ru-RU" sz="3700" dirty="0">
              <a:solidFill>
                <a:schemeClr val="tx1"/>
              </a:solidFill>
              <a:effectLst/>
              <a:ea typeface="Calibri" panose="020F0502020204030204" pitchFamily="34" charset="0"/>
              <a:cs typeface="Times New Roman" panose="02020603050405020304" pitchFamily="18" charset="0"/>
            </a:endParaRPr>
          </a:p>
          <a:p>
            <a:pPr marL="0" indent="0">
              <a:buNone/>
            </a:pPr>
            <a:endParaRPr lang="ru-RU" dirty="0">
              <a:solidFill>
                <a:schemeClr val="tx1"/>
              </a:solidFill>
            </a:endParaRPr>
          </a:p>
        </p:txBody>
      </p:sp>
    </p:spTree>
    <p:extLst>
      <p:ext uri="{BB962C8B-B14F-4D97-AF65-F5344CB8AC3E}">
        <p14:creationId xmlns:p14="http://schemas.microsoft.com/office/powerpoint/2010/main" val="2506141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184ED26-0B1F-E89E-4AA0-2B191B346D06}"/>
              </a:ext>
            </a:extLst>
          </p:cNvPr>
          <p:cNvSpPr>
            <a:spLocks noGrp="1"/>
          </p:cNvSpPr>
          <p:nvPr>
            <p:ph idx="1"/>
          </p:nvPr>
        </p:nvSpPr>
        <p:spPr>
          <a:xfrm>
            <a:off x="2579687" y="2047875"/>
            <a:ext cx="8915400" cy="3777622"/>
          </a:xfrm>
        </p:spPr>
        <p:txBody>
          <a:bodyPr/>
          <a:lstStyle/>
          <a:p>
            <a:pPr indent="0" algn="just">
              <a:lnSpc>
                <a:spcPct val="150000"/>
              </a:lnSpc>
              <a:buNone/>
            </a:pPr>
            <a:r>
              <a:rPr lang="ru-RU" sz="1400" b="1" dirty="0">
                <a:solidFill>
                  <a:schemeClr val="tx1"/>
                </a:solidFill>
                <a:effectLst/>
                <a:ea typeface="Calibri" panose="020F0502020204030204" pitchFamily="34" charset="0"/>
                <a:cs typeface="Times New Roman" panose="02020603050405020304" pitchFamily="18" charset="0"/>
              </a:rPr>
              <a:t>4.</a:t>
            </a:r>
            <a:r>
              <a:rPr lang="ru-RU" sz="1400" dirty="0">
                <a:solidFill>
                  <a:schemeClr val="tx1"/>
                </a:solidFill>
                <a:effectLst/>
                <a:ea typeface="Calibri" panose="020F0502020204030204" pitchFamily="34" charset="0"/>
                <a:cs typeface="Times New Roman" panose="02020603050405020304" pitchFamily="18" charset="0"/>
              </a:rPr>
              <a:t>	Вкладка </a:t>
            </a:r>
            <a:r>
              <a:rPr lang="ru-RU" sz="1400" b="1" dirty="0">
                <a:solidFill>
                  <a:schemeClr val="tx1"/>
                </a:solidFill>
                <a:effectLst/>
                <a:ea typeface="Calibri" panose="020F0502020204030204" pitchFamily="34" charset="0"/>
                <a:cs typeface="Times New Roman" panose="02020603050405020304" pitchFamily="18" charset="0"/>
              </a:rPr>
              <a:t>«Просмотр»</a:t>
            </a:r>
            <a:r>
              <a:rPr lang="ru-RU" sz="1400" dirty="0">
                <a:solidFill>
                  <a:schemeClr val="tx1"/>
                </a:solidFill>
                <a:effectLst/>
                <a:ea typeface="Calibri" panose="020F0502020204030204" pitchFamily="34" charset="0"/>
                <a:cs typeface="Times New Roman" panose="02020603050405020304" pitchFamily="18" charset="0"/>
              </a:rPr>
              <a:t> используется для переключения между разными областями или окнами. Она также используется для отображения Расширенного редактора. </a:t>
            </a:r>
          </a:p>
          <a:p>
            <a:pPr indent="0" algn="just">
              <a:lnSpc>
                <a:spcPct val="150000"/>
              </a:lnSpc>
              <a:buNone/>
            </a:pPr>
            <a:r>
              <a:rPr lang="ru-RU" sz="1400" b="1" dirty="0">
                <a:solidFill>
                  <a:schemeClr val="tx1"/>
                </a:solidFill>
                <a:effectLst/>
                <a:ea typeface="Calibri" panose="020F0502020204030204" pitchFamily="34" charset="0"/>
                <a:cs typeface="Times New Roman" panose="02020603050405020304" pitchFamily="18" charset="0"/>
              </a:rPr>
              <a:t>Расширенный редактор </a:t>
            </a:r>
            <a:r>
              <a:rPr lang="ru-RU" sz="1400" dirty="0">
                <a:solidFill>
                  <a:schemeClr val="tx1"/>
                </a:solidFill>
                <a:effectLst/>
                <a:ea typeface="Calibri" panose="020F0502020204030204" pitchFamily="34" charset="0"/>
                <a:cs typeface="Times New Roman" panose="02020603050405020304" pitchFamily="18" charset="0"/>
              </a:rPr>
              <a:t>позволяет увидеть код, создаваемый Power </a:t>
            </a:r>
            <a:r>
              <a:rPr lang="ru-RU" sz="1400" dirty="0" err="1">
                <a:solidFill>
                  <a:schemeClr val="tx1"/>
                </a:solidFill>
                <a:effectLst/>
                <a:ea typeface="Calibri" panose="020F0502020204030204" pitchFamily="34" charset="0"/>
                <a:cs typeface="Times New Roman" panose="02020603050405020304" pitchFamily="18" charset="0"/>
              </a:rPr>
              <a:t>Query</a:t>
            </a:r>
            <a:r>
              <a:rPr lang="ru-RU" sz="1400" dirty="0">
                <a:solidFill>
                  <a:schemeClr val="tx1"/>
                </a:solidFill>
                <a:effectLst/>
                <a:ea typeface="Calibri" panose="020F0502020204030204" pitchFamily="34" charset="0"/>
                <a:cs typeface="Times New Roman" panose="02020603050405020304" pitchFamily="18" charset="0"/>
              </a:rPr>
              <a:t> на каждом шаге. Он также позволяет создать собственный код формирования.</a:t>
            </a:r>
          </a:p>
          <a:p>
            <a:pPr indent="0" algn="just">
              <a:lnSpc>
                <a:spcPct val="150000"/>
              </a:lnSpc>
              <a:buNone/>
            </a:pPr>
            <a:r>
              <a:rPr lang="ru-RU" sz="1400" dirty="0">
                <a:solidFill>
                  <a:schemeClr val="tx1"/>
                </a:solidFill>
                <a:effectLst/>
                <a:ea typeface="Calibri" panose="020F0502020204030204" pitchFamily="34" charset="0"/>
                <a:cs typeface="Times New Roman" panose="02020603050405020304" pitchFamily="18" charset="0"/>
              </a:rPr>
              <a:t>Выбор функции </a:t>
            </a:r>
            <a:r>
              <a:rPr lang="ru-RU" sz="1400" b="1" dirty="0">
                <a:solidFill>
                  <a:schemeClr val="tx1"/>
                </a:solidFill>
                <a:effectLst/>
                <a:ea typeface="Calibri" panose="020F0502020204030204" pitchFamily="34" charset="0"/>
                <a:cs typeface="Times New Roman" panose="02020603050405020304" pitchFamily="18" charset="0"/>
              </a:rPr>
              <a:t>«Зависимости запроса»</a:t>
            </a:r>
            <a:r>
              <a:rPr lang="ru-RU" sz="1400" dirty="0">
                <a:solidFill>
                  <a:schemeClr val="tx1"/>
                </a:solidFill>
                <a:effectLst/>
                <a:ea typeface="Calibri" panose="020F0502020204030204" pitchFamily="34" charset="0"/>
                <a:cs typeface="Times New Roman" panose="02020603050405020304" pitchFamily="18" charset="0"/>
              </a:rPr>
              <a:t> позволит определить источник загрузки данных таблицы.  </a:t>
            </a:r>
          </a:p>
          <a:p>
            <a:endParaRPr lang="ru-RU" dirty="0">
              <a:solidFill>
                <a:schemeClr val="tx1"/>
              </a:solidFill>
            </a:endParaRPr>
          </a:p>
        </p:txBody>
      </p:sp>
    </p:spTree>
    <p:extLst>
      <p:ext uri="{BB962C8B-B14F-4D97-AF65-F5344CB8AC3E}">
        <p14:creationId xmlns:p14="http://schemas.microsoft.com/office/powerpoint/2010/main" val="1973306988"/>
      </p:ext>
    </p:extLst>
  </p:cSld>
  <p:clrMapOvr>
    <a:masterClrMapping/>
  </p:clrMapOvr>
</p:sld>
</file>

<file path=ppt/theme/theme1.xml><?xml version="1.0" encoding="utf-8"?>
<a:theme xmlns:a="http://schemas.openxmlformats.org/drawingml/2006/main" name="Легкий дым">
  <a:themeElements>
    <a:clrScheme name="Легкий дым">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Легкий дым">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Легкий дым">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TM02892315[[fn=Легкий дым]]</Template>
  <TotalTime>317</TotalTime>
  <Words>5456</Words>
  <Application>Microsoft Office PowerPoint</Application>
  <PresentationFormat>Широкоэкранный</PresentationFormat>
  <Paragraphs>890</Paragraphs>
  <Slides>89</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89</vt:i4>
      </vt:variant>
    </vt:vector>
  </HeadingPairs>
  <TitlesOfParts>
    <vt:vector size="96" baseType="lpstr">
      <vt:lpstr>Arial</vt:lpstr>
      <vt:lpstr>Calibri</vt:lpstr>
      <vt:lpstr>Calibri Light</vt:lpstr>
      <vt:lpstr>Century Gothic</vt:lpstr>
      <vt:lpstr>Times New Roman</vt:lpstr>
      <vt:lpstr>Wingdings 3</vt:lpstr>
      <vt:lpstr>Легкий дым</vt:lpstr>
      <vt:lpstr>ВИЗУАЛИЗАЦИЯ СТАТИСТИЧЕСКИХ ДАННЫХ В ОБЛАСТИ УГОЛОВНОГО И УГОЛОВНО-ПРОЦЕССУАЛЬНОГО ПРАВА В MICROSOFT POWER BI </vt:lpstr>
      <vt:lpstr>Введение</vt:lpstr>
      <vt:lpstr>ГЛАВА 1. СФЕРА BI-АНАЛИТИКИ И MICROSOFT POWER BI КАК НАИБОЛЕЕ ПОПУЛЯРНЫЙ ИНСТРУМЕНТ РАБОТЫ С ДАННЫМИ.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1.3. Типы визуализации данных в Microsoft Power BI.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Глава 2. СТАТИСТИКА В ЮРИСПРУДЕНЦИИ И АКТУАЛЬНОСТЬ РАБОТЫ С ДАННЫМИ В АДВОКАТСКОЙ ДЕЯТЕЛЬНОСТИ.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Глава 3. СОЗДАНИЕ АНАЛИТИЧЕСКОГО ОТЧЕТА В MICROSOFT POWER BI ДЛЯ ОБРАБОТКИ И ВИЗУАЛИЗАЦИИ СТАТИСТИЧЕСКИХ ДАННЫХ.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3.3. Визуализация полученных статистических данных и представление готового отчета.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ЗАКЛЮЧЕНИЕ </vt:lpstr>
      <vt:lpstr>СПИСОК ИСПОЛЬЗОВАННОЙ ЛИТЕРАТУРЫ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ВИЗУАЛИЗАЦИЯ СТАТИСТИЧЕСКИХ ДАННЫХ В ОБЛАСТИ УГОЛОВНОГО И УГОЛОВНО-ПРОЦЕССУАЛЬНОГО ПРАВА В MICROSOFT POWER BI </dc:title>
  <dc:creator>Максим Соболев</dc:creator>
  <cp:lastModifiedBy>Максим Соболев</cp:lastModifiedBy>
  <cp:revision>6</cp:revision>
  <dcterms:created xsi:type="dcterms:W3CDTF">2023-01-22T20:17:01Z</dcterms:created>
  <dcterms:modified xsi:type="dcterms:W3CDTF">2023-01-23T20:04:36Z</dcterms:modified>
</cp:coreProperties>
</file>